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1"/>
  </p:notesMasterIdLst>
  <p:sldIdLst>
    <p:sldId id="257" r:id="rId2"/>
    <p:sldId id="275" r:id="rId3"/>
    <p:sldId id="271" r:id="rId4"/>
    <p:sldId id="276" r:id="rId5"/>
    <p:sldId id="272" r:id="rId6"/>
    <p:sldId id="277" r:id="rId7"/>
    <p:sldId id="273" r:id="rId8"/>
    <p:sldId id="27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407"/>
    <a:srgbClr val="FFD506"/>
    <a:srgbClr val="008E74"/>
    <a:srgbClr val="FFF7E6"/>
    <a:srgbClr val="C5E0B4"/>
    <a:srgbClr val="CFA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1"/>
    <p:restoredTop sz="95788"/>
  </p:normalViewPr>
  <p:slideViewPr>
    <p:cSldViewPr snapToGrid="0" snapToObjects="1">
      <p:cViewPr>
        <p:scale>
          <a:sx n="83" d="100"/>
          <a:sy n="83" d="100"/>
        </p:scale>
        <p:origin x="1928"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4202E-EA0B-F845-8D8A-917E2C320490}"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F1ABE-1980-AC45-ABBE-8069B3FA5A3F}" type="slidenum">
              <a:rPr lang="en-US" smtClean="0"/>
              <a:t>‹#›</a:t>
            </a:fld>
            <a:endParaRPr lang="en-US"/>
          </a:p>
        </p:txBody>
      </p:sp>
    </p:spTree>
    <p:extLst>
      <p:ext uri="{BB962C8B-B14F-4D97-AF65-F5344CB8AC3E}">
        <p14:creationId xmlns:p14="http://schemas.microsoft.com/office/powerpoint/2010/main" val="42620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1</a:t>
            </a:fld>
            <a:endParaRPr lang="en-US"/>
          </a:p>
        </p:txBody>
      </p:sp>
    </p:spTree>
    <p:extLst>
      <p:ext uri="{BB962C8B-B14F-4D97-AF65-F5344CB8AC3E}">
        <p14:creationId xmlns:p14="http://schemas.microsoft.com/office/powerpoint/2010/main" val="195843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2</a:t>
            </a:fld>
            <a:endParaRPr lang="en-US"/>
          </a:p>
        </p:txBody>
      </p:sp>
    </p:spTree>
    <p:extLst>
      <p:ext uri="{BB962C8B-B14F-4D97-AF65-F5344CB8AC3E}">
        <p14:creationId xmlns:p14="http://schemas.microsoft.com/office/powerpoint/2010/main" val="166301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3</a:t>
            </a:fld>
            <a:endParaRPr lang="en-US"/>
          </a:p>
        </p:txBody>
      </p:sp>
    </p:spTree>
    <p:extLst>
      <p:ext uri="{BB962C8B-B14F-4D97-AF65-F5344CB8AC3E}">
        <p14:creationId xmlns:p14="http://schemas.microsoft.com/office/powerpoint/2010/main" val="1712617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4</a:t>
            </a:fld>
            <a:endParaRPr lang="en-US"/>
          </a:p>
        </p:txBody>
      </p:sp>
    </p:spTree>
    <p:extLst>
      <p:ext uri="{BB962C8B-B14F-4D97-AF65-F5344CB8AC3E}">
        <p14:creationId xmlns:p14="http://schemas.microsoft.com/office/powerpoint/2010/main" val="426562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5</a:t>
            </a:fld>
            <a:endParaRPr lang="en-US"/>
          </a:p>
        </p:txBody>
      </p:sp>
    </p:spTree>
    <p:extLst>
      <p:ext uri="{BB962C8B-B14F-4D97-AF65-F5344CB8AC3E}">
        <p14:creationId xmlns:p14="http://schemas.microsoft.com/office/powerpoint/2010/main" val="87495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6</a:t>
            </a:fld>
            <a:endParaRPr lang="en-US"/>
          </a:p>
        </p:txBody>
      </p:sp>
    </p:spTree>
    <p:extLst>
      <p:ext uri="{BB962C8B-B14F-4D97-AF65-F5344CB8AC3E}">
        <p14:creationId xmlns:p14="http://schemas.microsoft.com/office/powerpoint/2010/main" val="2156541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7</a:t>
            </a:fld>
            <a:endParaRPr lang="en-US"/>
          </a:p>
        </p:txBody>
      </p:sp>
    </p:spTree>
    <p:extLst>
      <p:ext uri="{BB962C8B-B14F-4D97-AF65-F5344CB8AC3E}">
        <p14:creationId xmlns:p14="http://schemas.microsoft.com/office/powerpoint/2010/main" val="138789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8</a:t>
            </a:fld>
            <a:endParaRPr lang="en-US"/>
          </a:p>
        </p:txBody>
      </p:sp>
    </p:spTree>
    <p:extLst>
      <p:ext uri="{BB962C8B-B14F-4D97-AF65-F5344CB8AC3E}">
        <p14:creationId xmlns:p14="http://schemas.microsoft.com/office/powerpoint/2010/main" val="1131069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Wanted to start by asking the question &lt;TITLE&gt;</a:t>
            </a:r>
          </a:p>
          <a:p>
            <a:pPr marL="171450" indent="-171450">
              <a:buFontTx/>
              <a:buChar char="-"/>
            </a:pPr>
            <a:r>
              <a:rPr lang="en-US" dirty="0"/>
              <a:t>Broad approach: Identify property of interest, identify which microstructures would help achieve that, and work backwards to design processing conditions that can achieve that desired microstructure</a:t>
            </a:r>
          </a:p>
          <a:p>
            <a:pPr marL="171450" indent="-171450">
              <a:buFontTx/>
              <a:buChar char="-"/>
            </a:pPr>
            <a:r>
              <a:rPr lang="en-US" dirty="0"/>
              <a:t>Example: If we want to design smart window coatings that (heat cool), we are looking for a material with temp dependent IR properties. One such material is Vox, which shows a temp-induced MIT that not only alters its conductivity but also its IR properties. Our efforts would then go into designing Vox films with MITs that makes them usable at a desired temp range, say by optimizing film thickness, composition etc.</a:t>
            </a:r>
          </a:p>
          <a:p>
            <a:pPr marL="171450" indent="-171450">
              <a:buFontTx/>
              <a:buChar char="-"/>
            </a:pPr>
            <a:r>
              <a:rPr lang="en-US" dirty="0"/>
              <a:t>Example: If we want to design solar cells high energy conversion efficiencies: looking for materials with bandgap properties which depends on material composition. Optimizing composition, we have found that GaAs and perovskite thin film solar cells allow conversion efficiencies much higher than Si based cells</a:t>
            </a:r>
          </a:p>
          <a:p>
            <a:pPr marL="171450" indent="-171450">
              <a:buFontTx/>
              <a:buChar char="-"/>
            </a:pPr>
            <a:r>
              <a:rPr lang="en-US" dirty="0"/>
              <a:t>Example: gears with high surface roughness, XXXX</a:t>
            </a:r>
          </a:p>
          <a:p>
            <a:pPr marL="171450" indent="-171450">
              <a:buFontTx/>
              <a:buChar char="-"/>
            </a:pPr>
            <a:r>
              <a:rPr lang="en-US" dirty="0"/>
              <a:t>The common thread across these applications is that &lt;BOX&gt; | &lt;Composition, crystal structure, higher level microstructure</a:t>
            </a:r>
          </a:p>
        </p:txBody>
      </p:sp>
      <p:sp>
        <p:nvSpPr>
          <p:cNvPr id="4" name="Slide Number Placeholder 3"/>
          <p:cNvSpPr>
            <a:spLocks noGrp="1"/>
          </p:cNvSpPr>
          <p:nvPr>
            <p:ph type="sldNum" sz="quarter" idx="5"/>
          </p:nvPr>
        </p:nvSpPr>
        <p:spPr/>
        <p:txBody>
          <a:bodyPr/>
          <a:lstStyle/>
          <a:p>
            <a:fld id="{07DF1ABE-1980-AC45-ABBE-8069B3FA5A3F}" type="slidenum">
              <a:rPr lang="en-US" smtClean="0"/>
              <a:t>9</a:t>
            </a:fld>
            <a:endParaRPr lang="en-US"/>
          </a:p>
        </p:txBody>
      </p:sp>
    </p:spTree>
    <p:extLst>
      <p:ext uri="{BB962C8B-B14F-4D97-AF65-F5344CB8AC3E}">
        <p14:creationId xmlns:p14="http://schemas.microsoft.com/office/powerpoint/2010/main" val="3136297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0" y="6508142"/>
            <a:ext cx="1146629" cy="349857"/>
          </a:xfrm>
        </p:spPr>
        <p:txBody>
          <a:bodyPr/>
          <a:lstStyle>
            <a:lvl1pPr>
              <a:defRPr sz="1600">
                <a:solidFill>
                  <a:schemeClr val="tx1"/>
                </a:solidFill>
              </a:defRPr>
            </a:lvl1pPr>
          </a:lstStyle>
          <a:p>
            <a:fld id="{A347E85E-16B2-7D4F-B055-996D5F280DF9}" type="datetime1">
              <a:rPr lang="en-US" smtClean="0"/>
              <a:t>4/18/23</a:t>
            </a:fld>
            <a:endParaRPr lang="en-US" dirty="0"/>
          </a:p>
        </p:txBody>
      </p:sp>
      <p:sp>
        <p:nvSpPr>
          <p:cNvPr id="14" name="Rectangle 13"/>
          <p:cNvSpPr/>
          <p:nvPr userDrawn="1"/>
        </p:nvSpPr>
        <p:spPr>
          <a:xfrm>
            <a:off x="1" y="3112608"/>
            <a:ext cx="203131" cy="16902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extLst>
      <p:ext uri="{BB962C8B-B14F-4D97-AF65-F5344CB8AC3E}">
        <p14:creationId xmlns:p14="http://schemas.microsoft.com/office/powerpoint/2010/main" val="29934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
        <p:nvSpPr>
          <p:cNvPr id="4" name="Date Placeholder 3"/>
          <p:cNvSpPr>
            <a:spLocks noGrp="1"/>
          </p:cNvSpPr>
          <p:nvPr>
            <p:ph type="dt" sz="half" idx="10"/>
          </p:nvPr>
        </p:nvSpPr>
        <p:spPr/>
        <p:txBody>
          <a:bodyPr/>
          <a:lstStyle>
            <a:lvl1pPr>
              <a:defRPr sz="1200"/>
            </a:lvl1pPr>
          </a:lstStyle>
          <a:p>
            <a:fld id="{C1528136-8F1E-8B4C-9500-FCAE614CED34}" type="datetime1">
              <a:rPr lang="en-US" smtClean="0"/>
              <a:t>4/18/23</a:t>
            </a:fld>
            <a:endParaRPr lang="en-US" dirty="0"/>
          </a:p>
        </p:txBody>
      </p:sp>
    </p:spTree>
    <p:extLst>
      <p:ext uri="{BB962C8B-B14F-4D97-AF65-F5344CB8AC3E}">
        <p14:creationId xmlns:p14="http://schemas.microsoft.com/office/powerpoint/2010/main" val="150462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5E397C-8781-494B-BBCB-6F8C147E365D}" type="datetime1">
              <a:rPr lang="en-US" smtClean="0"/>
              <a:t>4/18/23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1BDAB364-70D1-47F3-856A-0650B2812133}"/>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67965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F1A1C1D-7A24-6C4A-9A72-D802B5CAE039}" type="datetime1">
              <a:rPr lang="en-US" smtClean="0"/>
              <a:t>4/18/23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pic>
        <p:nvPicPr>
          <p:cNvPr id="6" name="Picture 5">
            <a:extLst>
              <a:ext uri="{FF2B5EF4-FFF2-40B4-BE49-F238E27FC236}">
                <a16:creationId xmlns:a16="http://schemas.microsoft.com/office/drawing/2014/main" id="{39A214FC-3C60-40C1-80C6-5D2755147CF6}"/>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55446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68F3E4-2315-AC4C-ABF4-95DA426C2F52}" type="datetime1">
              <a:rPr lang="en-US" smtClean="0"/>
              <a:t>4/18/23</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pic>
        <p:nvPicPr>
          <p:cNvPr id="6" name="Picture 5">
            <a:extLst>
              <a:ext uri="{FF2B5EF4-FFF2-40B4-BE49-F238E27FC236}">
                <a16:creationId xmlns:a16="http://schemas.microsoft.com/office/drawing/2014/main" id="{420F6FC5-9D72-457C-82D0-DE625B6992ED}"/>
              </a:ext>
            </a:extLst>
          </p:cNvPr>
          <p:cNvPicPr>
            <a:picLocks noChangeAspect="1"/>
          </p:cNvPicPr>
          <p:nvPr userDrawn="1"/>
        </p:nvPicPr>
        <p:blipFill>
          <a:blip r:embed="rId2"/>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54998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t="2660"/>
          <a:stretch/>
        </p:blipFill>
        <p:spPr>
          <a:xfrm>
            <a:off x="-1" y="0"/>
            <a:ext cx="7565572" cy="52835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49" y="6566256"/>
            <a:ext cx="724296" cy="287533"/>
          </a:xfrm>
        </p:spPr>
        <p:txBody>
          <a:bodyPr/>
          <a:lstStyle/>
          <a:p>
            <a:fld id="{B85B13E3-B52D-0045-AD7F-8C4D2F63C3D7}" type="datetime1">
              <a:rPr lang="en-US" smtClean="0"/>
              <a:t>4/18/23</a:t>
            </a:fld>
            <a:endParaRPr lang="en-US" dirty="0"/>
          </a:p>
        </p:txBody>
      </p:sp>
      <p:sp>
        <p:nvSpPr>
          <p:cNvPr id="5" name="Footer Placeholder 4"/>
          <p:cNvSpPr>
            <a:spLocks noGrp="1"/>
          </p:cNvSpPr>
          <p:nvPr>
            <p:ph type="ftr" sz="quarter" idx="11"/>
          </p:nvPr>
        </p:nvSpPr>
        <p:spPr>
          <a:xfrm>
            <a:off x="7565572" y="6566256"/>
            <a:ext cx="2623459" cy="287533"/>
          </a:xfrm>
          <a:prstGeom prst="rect">
            <a:avLst/>
          </a:prstGeo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9670" y="296932"/>
            <a:ext cx="1801443" cy="693870"/>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1" name="Picture 2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92525"/>
          </a:xfrm>
          <a:prstGeom prst="rect">
            <a:avLst/>
          </a:prstGeom>
          <a:noFill/>
        </p:spPr>
        <p:txBody>
          <a:bodyPr wrap="square" rtlCol="0">
            <a:spAutoFit/>
          </a:bodyPr>
          <a:lstStyle/>
          <a:p>
            <a:pPr algn="ctr"/>
            <a:r>
              <a:rPr lang="en-US" sz="650" b="0" i="0" kern="1200" dirty="0">
                <a:solidFill>
                  <a:schemeClr val="bg1"/>
                </a:solidFill>
                <a:effectLst/>
                <a:latin typeface="Gill Sans MT" charset="0"/>
                <a:ea typeface="Gill Sans MT" charset="0"/>
                <a:cs typeface="Gill Sans MT" charset="0"/>
              </a:rPr>
              <a:t>Sandia National Laboratories is a </a:t>
            </a:r>
            <a:r>
              <a:rPr lang="en-US" sz="650" b="0" i="0" kern="1200" dirty="0" err="1">
                <a:solidFill>
                  <a:schemeClr val="bg1"/>
                </a:solidFill>
                <a:effectLst/>
                <a:latin typeface="Gill Sans MT" charset="0"/>
                <a:ea typeface="Gill Sans MT" charset="0"/>
                <a:cs typeface="Gill Sans MT" charset="0"/>
              </a:rPr>
              <a:t>multimission</a:t>
            </a:r>
            <a:r>
              <a:rPr lang="en-US" sz="650" b="0" i="0" kern="1200" dirty="0">
                <a:solidFill>
                  <a:schemeClr val="bg1"/>
                </a:solidFill>
                <a:effectLst/>
                <a:latin typeface="Gill Sans MT" charset="0"/>
                <a:ea typeface="Gill Sans MT" charset="0"/>
                <a:cs typeface="Gill Sans MT" charset="0"/>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50" dirty="0">
              <a:solidFill>
                <a:schemeClr val="bg1"/>
              </a:solidFill>
              <a:latin typeface="Gill Sans MT" charset="0"/>
              <a:ea typeface="Gill Sans MT" charset="0"/>
              <a:cs typeface="Gill Sans MT" charset="0"/>
            </a:endParaRPr>
          </a:p>
        </p:txBody>
      </p:sp>
      <p:pic>
        <p:nvPicPr>
          <p:cNvPr id="7" name="Picture 6"/>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9" name="Text Placeholder 8"/>
          <p:cNvSpPr>
            <a:spLocks noGrp="1"/>
          </p:cNvSpPr>
          <p:nvPr>
            <p:ph type="body" sz="quarter" idx="13" hasCustomPrompt="1"/>
          </p:nvPr>
        </p:nvSpPr>
        <p:spPr>
          <a:xfrm>
            <a:off x="723213" y="5016508"/>
            <a:ext cx="4381500" cy="200368"/>
          </a:xfrm>
        </p:spPr>
        <p:txBody>
          <a:bodyPr anchor="ctr" anchorCtr="0">
            <a:noAutofit/>
          </a:bodyPr>
          <a:lstStyle>
            <a:lvl1pPr>
              <a:defRPr sz="1200" i="1" spc="200" baseline="0">
                <a:solidFill>
                  <a:schemeClr val="accent6"/>
                </a:solidFill>
                <a:latin typeface="+mj-lt"/>
              </a:defRPr>
            </a:lvl1pPr>
          </a:lstStyle>
          <a:p>
            <a:pPr lvl="0"/>
            <a:r>
              <a:rPr lang="en-US" dirty="0"/>
              <a:t>CLICK TO EDIT MASTER TEXT STYLES</a:t>
            </a:r>
          </a:p>
        </p:txBody>
      </p:sp>
      <p:pic>
        <p:nvPicPr>
          <p:cNvPr id="18" name="Picture 17">
            <a:extLst>
              <a:ext uri="{FF2B5EF4-FFF2-40B4-BE49-F238E27FC236}">
                <a16:creationId xmlns:a16="http://schemas.microsoft.com/office/drawing/2014/main" id="{F0877314-21BA-FF4A-B5E4-B687F2995281}"/>
              </a:ext>
            </a:extLst>
          </p:cNvPr>
          <p:cNvPicPr>
            <a:picLocks noChangeAspect="1"/>
          </p:cNvPicPr>
          <p:nvPr userDrawn="1"/>
        </p:nvPicPr>
        <p:blipFill>
          <a:blip r:embed="rId7"/>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377656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545AC853-3288-7742-A395-A525CD58B3D7}" type="datetime1">
              <a:rPr lang="en-US" smtClean="0"/>
              <a:t>4/18/23</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9" name="Picture 8">
            <a:extLst>
              <a:ext uri="{FF2B5EF4-FFF2-40B4-BE49-F238E27FC236}">
                <a16:creationId xmlns:a16="http://schemas.microsoft.com/office/drawing/2014/main" id="{46157B20-A62B-4314-8877-C86605061A28}"/>
              </a:ext>
            </a:extLst>
          </p:cNvPr>
          <p:cNvPicPr>
            <a:picLocks noChangeAspect="1"/>
          </p:cNvPicPr>
          <p:nvPr userDrawn="1"/>
        </p:nvPicPr>
        <p:blipFill>
          <a:blip r:embed="rId4"/>
          <a:stretch>
            <a:fillRect/>
          </a:stretch>
        </p:blipFill>
        <p:spPr>
          <a:xfrm rot="2740962">
            <a:off x="10543903" y="42371"/>
            <a:ext cx="942890" cy="1150525"/>
          </a:xfrm>
          <a:prstGeom prst="rect">
            <a:avLst/>
          </a:prstGeom>
        </p:spPr>
      </p:pic>
    </p:spTree>
    <p:extLst>
      <p:ext uri="{BB962C8B-B14F-4D97-AF65-F5344CB8AC3E}">
        <p14:creationId xmlns:p14="http://schemas.microsoft.com/office/powerpoint/2010/main" val="27722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FBF22573-B266-7F4F-9E81-59304A2AAA60}" type="datetime1">
              <a:rPr lang="en-US" smtClean="0"/>
              <a:t>4/18/23</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pic>
        <p:nvPicPr>
          <p:cNvPr id="24" name="Picture 23">
            <a:extLst>
              <a:ext uri="{FF2B5EF4-FFF2-40B4-BE49-F238E27FC236}">
                <a16:creationId xmlns:a16="http://schemas.microsoft.com/office/drawing/2014/main" id="{DEF9F2F7-53DE-7245-A5E0-F1E10ACE38F6}"/>
              </a:ext>
            </a:extLst>
          </p:cNvPr>
          <p:cNvPicPr>
            <a:picLocks noChangeAspect="1"/>
          </p:cNvPicPr>
          <p:nvPr userDrawn="1"/>
        </p:nvPicPr>
        <p:blipFill rotWithShape="1">
          <a:blip r:embed="rId2" cstate="screen">
            <a:alphaModFix amt="9000"/>
            <a:extLst>
              <a:ext uri="{28A0092B-C50C-407E-A947-70E740481C1C}">
                <a14:useLocalDpi xmlns:a14="http://schemas.microsoft.com/office/drawing/2010/main"/>
              </a:ext>
            </a:extLst>
          </a:blip>
          <a:srcRect l="8447" t="-2617" r="58747" b="31686"/>
          <a:stretch/>
        </p:blipFill>
        <p:spPr>
          <a:xfrm rot="16200000" flipH="1">
            <a:off x="1630563" y="-3703437"/>
            <a:ext cx="6857999" cy="14264875"/>
          </a:xfrm>
          <a:prstGeom prst="rect">
            <a:avLst/>
          </a:prstGeom>
        </p:spPr>
      </p:pic>
      <p:sp>
        <p:nvSpPr>
          <p:cNvPr id="25" name="Title Placeholder 1">
            <a:extLst>
              <a:ext uri="{FF2B5EF4-FFF2-40B4-BE49-F238E27FC236}">
                <a16:creationId xmlns:a16="http://schemas.microsoft.com/office/drawing/2014/main" id="{8741AEA7-5927-B343-9F40-F1AF242ADF1B}"/>
              </a:ext>
            </a:extLst>
          </p:cNvPr>
          <p:cNvSpPr>
            <a:spLocks noGrp="1"/>
          </p:cNvSpPr>
          <p:nvPr>
            <p:ph type="title"/>
          </p:nvPr>
        </p:nvSpPr>
        <p:spPr>
          <a:xfrm>
            <a:off x="359700" y="240503"/>
            <a:ext cx="10058400" cy="570225"/>
          </a:xfrm>
          <a:prstGeom prst="rect">
            <a:avLst/>
          </a:prstGeom>
        </p:spPr>
        <p:txBody>
          <a:bodyPr vert="horz" lIns="91440" tIns="45720" rIns="91440" bIns="45720" rtlCol="0" anchor="b">
            <a:noAutofit/>
          </a:bodyPr>
          <a:lstStyle>
            <a:lvl1pPr>
              <a:defRPr>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C78FDDE5-C752-4546-8DFC-BAD291331953}"/>
              </a:ext>
            </a:extLst>
          </p:cNvPr>
          <p:cNvSpPr/>
          <p:nvPr userDrawn="1"/>
        </p:nvSpPr>
        <p:spPr>
          <a:xfrm>
            <a:off x="10972799" y="341465"/>
            <a:ext cx="1219199" cy="494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Picture 27">
            <a:extLst>
              <a:ext uri="{FF2B5EF4-FFF2-40B4-BE49-F238E27FC236}">
                <a16:creationId xmlns:a16="http://schemas.microsoft.com/office/drawing/2014/main" id="{6182A966-0E7B-B245-A762-42343A966C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78660" y="440855"/>
            <a:ext cx="774974" cy="295899"/>
          </a:xfrm>
          <a:prstGeom prst="rect">
            <a:avLst/>
          </a:prstGeom>
        </p:spPr>
      </p:pic>
      <p:cxnSp>
        <p:nvCxnSpPr>
          <p:cNvPr id="30" name="Straight Connector 29">
            <a:extLst>
              <a:ext uri="{FF2B5EF4-FFF2-40B4-BE49-F238E27FC236}">
                <a16:creationId xmlns:a16="http://schemas.microsoft.com/office/drawing/2014/main" id="{53CA4215-5E79-E542-BC86-A89CE538D2AE}"/>
              </a:ext>
            </a:extLst>
          </p:cNvPr>
          <p:cNvCxnSpPr>
            <a:cxnSpLocks/>
          </p:cNvCxnSpPr>
          <p:nvPr userDrawn="1"/>
        </p:nvCxnSpPr>
        <p:spPr>
          <a:xfrm>
            <a:off x="0" y="1123405"/>
            <a:ext cx="6871063" cy="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31" name="Slide Number Placeholder 5">
            <a:extLst>
              <a:ext uri="{FF2B5EF4-FFF2-40B4-BE49-F238E27FC236}">
                <a16:creationId xmlns:a16="http://schemas.microsoft.com/office/drawing/2014/main" id="{F35C1C6F-3B75-8C41-AB3B-7915986D878A}"/>
              </a:ext>
            </a:extLst>
          </p:cNvPr>
          <p:cNvSpPr>
            <a:spLocks noGrp="1"/>
          </p:cNvSpPr>
          <p:nvPr>
            <p:ph type="sldNum" sz="quarter" idx="4"/>
          </p:nvPr>
        </p:nvSpPr>
        <p:spPr>
          <a:xfrm>
            <a:off x="11743936" y="6485915"/>
            <a:ext cx="419397" cy="365125"/>
          </a:xfrm>
          <a:prstGeom prst="rect">
            <a:avLst/>
          </a:prstGeom>
        </p:spPr>
        <p:txBody>
          <a:bodyPr vert="horz" lIns="91440" tIns="45720" rIns="91440" bIns="45720" rtlCol="0" anchor="ctr"/>
          <a:lstStyle>
            <a:lvl1pPr algn="r">
              <a:defRPr sz="1400">
                <a:solidFill>
                  <a:schemeClr val="tx2"/>
                </a:solidFill>
              </a:defRPr>
            </a:lvl1pPr>
          </a:lstStyle>
          <a:p>
            <a:fld id="{4FAB73BC-B049-4115-A692-8D63A059BFB8}" type="slidenum">
              <a:rPr lang="en-US" smtClean="0"/>
              <a:pPr/>
              <a:t>‹#›</a:t>
            </a:fld>
            <a:endParaRPr lang="en-US" dirty="0"/>
          </a:p>
        </p:txBody>
      </p:sp>
      <p:pic>
        <p:nvPicPr>
          <p:cNvPr id="10" name="Picture 9">
            <a:extLst>
              <a:ext uri="{FF2B5EF4-FFF2-40B4-BE49-F238E27FC236}">
                <a16:creationId xmlns:a16="http://schemas.microsoft.com/office/drawing/2014/main" id="{4D91043B-EA0D-44CD-86E2-F5A14977BE2F}"/>
              </a:ext>
            </a:extLst>
          </p:cNvPr>
          <p:cNvPicPr>
            <a:picLocks noChangeAspect="1"/>
          </p:cNvPicPr>
          <p:nvPr userDrawn="1"/>
        </p:nvPicPr>
        <p:blipFill>
          <a:blip r:embed="rId4"/>
          <a:stretch>
            <a:fillRect/>
          </a:stretch>
        </p:blipFill>
        <p:spPr>
          <a:xfrm rot="2740962">
            <a:off x="10152516" y="42372"/>
            <a:ext cx="942890" cy="1150525"/>
          </a:xfrm>
          <a:prstGeom prst="rect">
            <a:avLst/>
          </a:prstGeom>
        </p:spPr>
      </p:pic>
    </p:spTree>
    <p:extLst>
      <p:ext uri="{BB962C8B-B14F-4D97-AF65-F5344CB8AC3E}">
        <p14:creationId xmlns:p14="http://schemas.microsoft.com/office/powerpoint/2010/main" val="37256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65CC06C0-5844-864C-8B51-DA1B5C964932}" type="datetime1">
              <a:rPr lang="en-US" smtClean="0"/>
              <a:t>4/18/23</a:t>
            </a:fld>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10"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6" name="Picture 15"/>
          <p:cNvPicPr>
            <a:picLocks noChangeAspect="1"/>
          </p:cNvPicPr>
          <p:nvPr userDrawn="1"/>
        </p:nvPicPr>
        <p:blipFill rotWithShape="1">
          <a:blip r:embed="rId11">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17560814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29.sv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9.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7.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2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6.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29.svg"/><Relationship Id="rId9" Type="http://schemas.openxmlformats.org/officeDocument/2006/relationships/image" Target="../media/image44.png"/><Relationship Id="rId1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20.png"/><Relationship Id="rId18" Type="http://schemas.openxmlformats.org/officeDocument/2006/relationships/image" Target="../media/image470.png"/><Relationship Id="rId3" Type="http://schemas.openxmlformats.org/officeDocument/2006/relationships/image" Target="../media/image28.png"/><Relationship Id="rId7" Type="http://schemas.openxmlformats.org/officeDocument/2006/relationships/image" Target="../media/image20.png"/><Relationship Id="rId12" Type="http://schemas.openxmlformats.org/officeDocument/2006/relationships/image" Target="../media/image410.png"/><Relationship Id="rId17" Type="http://schemas.openxmlformats.org/officeDocument/2006/relationships/image" Target="../media/image460.png"/><Relationship Id="rId2" Type="http://schemas.openxmlformats.org/officeDocument/2006/relationships/notesSlide" Target="../notesSlides/notesSlide8.xml"/><Relationship Id="rId16"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00.png"/><Relationship Id="rId5" Type="http://schemas.openxmlformats.org/officeDocument/2006/relationships/image" Target="../media/image18.png"/><Relationship Id="rId15" Type="http://schemas.openxmlformats.org/officeDocument/2006/relationships/image" Target="../media/image440.png"/><Relationship Id="rId10" Type="http://schemas.openxmlformats.org/officeDocument/2006/relationships/image" Target="../media/image26.png"/><Relationship Id="rId19" Type="http://schemas.openxmlformats.org/officeDocument/2006/relationships/image" Target="../media/image55.png"/><Relationship Id="rId4" Type="http://schemas.openxmlformats.org/officeDocument/2006/relationships/image" Target="../media/image29.svg"/><Relationship Id="rId9" Type="http://schemas.openxmlformats.org/officeDocument/2006/relationships/image" Target="../media/image25.png"/><Relationship Id="rId14" Type="http://schemas.openxmlformats.org/officeDocument/2006/relationships/image" Target="../media/image430.png"/></Relationships>
</file>

<file path=ppt/slides/_rels/slide9.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1</a:t>
            </a:fld>
            <a:endParaRPr lang="en-US" dirty="0"/>
          </a:p>
        </p:txBody>
      </p:sp>
      <p:grpSp>
        <p:nvGrpSpPr>
          <p:cNvPr id="94" name="Group 93">
            <a:extLst>
              <a:ext uri="{FF2B5EF4-FFF2-40B4-BE49-F238E27FC236}">
                <a16:creationId xmlns:a16="http://schemas.microsoft.com/office/drawing/2014/main" id="{FBE5162F-3A2F-2B29-6860-874FEF837AAD}"/>
              </a:ext>
            </a:extLst>
          </p:cNvPr>
          <p:cNvGrpSpPr/>
          <p:nvPr/>
        </p:nvGrpSpPr>
        <p:grpSpPr>
          <a:xfrm>
            <a:off x="823296" y="365125"/>
            <a:ext cx="9221933" cy="7473365"/>
            <a:chOff x="832440" y="-91102"/>
            <a:chExt cx="9221933" cy="7473365"/>
          </a:xfrm>
        </p:grpSpPr>
        <p:sp>
          <p:nvSpPr>
            <p:cNvPr id="44" name="Rectangle 43">
              <a:extLst>
                <a:ext uri="{FF2B5EF4-FFF2-40B4-BE49-F238E27FC236}">
                  <a16:creationId xmlns:a16="http://schemas.microsoft.com/office/drawing/2014/main" id="{785BD9CD-886A-CBDC-59FC-8492B45B2704}"/>
                </a:ext>
              </a:extLst>
            </p:cNvPr>
            <p:cNvSpPr/>
            <p:nvPr/>
          </p:nvSpPr>
          <p:spPr>
            <a:xfrm>
              <a:off x="832440" y="85783"/>
              <a:ext cx="2630393" cy="369332"/>
            </a:xfrm>
            <a:prstGeom prst="rect">
              <a:avLst/>
            </a:prstGeom>
          </p:spPr>
          <p:txBody>
            <a:bodyPr wrap="square">
              <a:spAutoFit/>
            </a:bodyPr>
            <a:lstStyle/>
            <a:p>
              <a:pPr algn="ctr"/>
              <a:r>
                <a:rPr lang="en-US" dirty="0">
                  <a:solidFill>
                    <a:srgbClr val="008E74"/>
                  </a:solidFill>
                  <a:latin typeface="Helvetica" panose="020B0604020202020204" pitchFamily="34" charset="0"/>
                </a:rPr>
                <a:t>Microstructure datasets</a:t>
              </a:r>
            </a:p>
          </p:txBody>
        </p:sp>
        <p:sp>
          <p:nvSpPr>
            <p:cNvPr id="65" name="Rectangle 64">
              <a:extLst>
                <a:ext uri="{FF2B5EF4-FFF2-40B4-BE49-F238E27FC236}">
                  <a16:creationId xmlns:a16="http://schemas.microsoft.com/office/drawing/2014/main" id="{B05962A4-35A2-07D4-26DE-92405832258B}"/>
                </a:ext>
              </a:extLst>
            </p:cNvPr>
            <p:cNvSpPr/>
            <p:nvPr/>
          </p:nvSpPr>
          <p:spPr>
            <a:xfrm>
              <a:off x="5154530" y="2360415"/>
              <a:ext cx="709863" cy="2527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E592D33-736F-5093-D568-2F5AC5FDA2FB}"/>
                </a:ext>
              </a:extLst>
            </p:cNvPr>
            <p:cNvSpPr/>
            <p:nvPr/>
          </p:nvSpPr>
          <p:spPr>
            <a:xfrm>
              <a:off x="4885262" y="1449015"/>
              <a:ext cx="1391475" cy="646331"/>
            </a:xfrm>
            <a:prstGeom prst="rect">
              <a:avLst/>
            </a:prstGeom>
          </p:spPr>
          <p:txBody>
            <a:bodyPr wrap="square">
              <a:spAutoFit/>
            </a:bodyPr>
            <a:lstStyle/>
            <a:p>
              <a:pPr algn="ctr"/>
              <a:r>
                <a:rPr lang="en-US" dirty="0">
                  <a:latin typeface="Helvetica" panose="020B0604020202020204" pitchFamily="34" charset="0"/>
                </a:rPr>
                <a:t>Latent dimension</a:t>
              </a:r>
            </a:p>
          </p:txBody>
        </p:sp>
        <p:cxnSp>
          <p:nvCxnSpPr>
            <p:cNvPr id="68" name="Straight Connector 67">
              <a:extLst>
                <a:ext uri="{FF2B5EF4-FFF2-40B4-BE49-F238E27FC236}">
                  <a16:creationId xmlns:a16="http://schemas.microsoft.com/office/drawing/2014/main" id="{5A82C925-5B96-6014-FC5C-20077FFBA101}"/>
                </a:ext>
              </a:extLst>
            </p:cNvPr>
            <p:cNvCxnSpPr/>
            <p:nvPr/>
          </p:nvCxnSpPr>
          <p:spPr>
            <a:xfrm>
              <a:off x="3320716" y="505325"/>
              <a:ext cx="1833814" cy="185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577F75D-A419-AD49-E314-BB395E2DEB7D}"/>
                </a:ext>
              </a:extLst>
            </p:cNvPr>
            <p:cNvCxnSpPr>
              <a:cxnSpLocks/>
            </p:cNvCxnSpPr>
            <p:nvPr/>
          </p:nvCxnSpPr>
          <p:spPr>
            <a:xfrm flipV="1">
              <a:off x="3380569" y="4884890"/>
              <a:ext cx="1767870" cy="18407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2B498B2-C5B5-0204-CD95-48EDC882ABA0}"/>
                </a:ext>
              </a:extLst>
            </p:cNvPr>
            <p:cNvCxnSpPr>
              <a:cxnSpLocks/>
            </p:cNvCxnSpPr>
            <p:nvPr/>
          </p:nvCxnSpPr>
          <p:spPr>
            <a:xfrm flipH="1">
              <a:off x="5864393" y="508227"/>
              <a:ext cx="1833814" cy="1852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431ABEB-50DF-5195-2D41-A5E14F5D9E81}"/>
                </a:ext>
              </a:extLst>
            </p:cNvPr>
            <p:cNvCxnSpPr>
              <a:cxnSpLocks/>
            </p:cNvCxnSpPr>
            <p:nvPr/>
          </p:nvCxnSpPr>
          <p:spPr>
            <a:xfrm>
              <a:off x="5864393" y="4857476"/>
              <a:ext cx="1827723" cy="1860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2980E651-B58D-DAD8-2181-0FAFFFA0D5CD}"/>
                    </a:ext>
                  </a:extLst>
                </p:cNvPr>
                <p:cNvSpPr txBox="1"/>
                <p:nvPr/>
              </p:nvSpPr>
              <p:spPr>
                <a:xfrm>
                  <a:off x="5345876" y="2456784"/>
                  <a:ext cx="370038"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1</m:t>
                            </m:r>
                          </m:sub>
                        </m:sSub>
                      </m:oMath>
                    </m:oMathPara>
                  </a14:m>
                  <a:endParaRPr lang="en-US" sz="2400" dirty="0"/>
                </a:p>
              </p:txBody>
            </p:sp>
          </mc:Choice>
          <mc:Fallback xmlns="">
            <p:sp>
              <p:nvSpPr>
                <p:cNvPr id="78" name="TextBox 77">
                  <a:extLst>
                    <a:ext uri="{FF2B5EF4-FFF2-40B4-BE49-F238E27FC236}">
                      <a16:creationId xmlns:a16="http://schemas.microsoft.com/office/drawing/2014/main" id="{2980E651-B58D-DAD8-2181-0FAFFFA0D5CD}"/>
                    </a:ext>
                  </a:extLst>
                </p:cNvPr>
                <p:cNvSpPr txBox="1">
                  <a:spLocks noRot="1" noChangeAspect="1" noMove="1" noResize="1" noEditPoints="1" noAdjustHandles="1" noChangeArrowheads="1" noChangeShapeType="1" noTextEdit="1"/>
                </p:cNvSpPr>
                <p:nvPr/>
              </p:nvSpPr>
              <p:spPr>
                <a:xfrm>
                  <a:off x="5345876" y="2456784"/>
                  <a:ext cx="370038" cy="369332"/>
                </a:xfrm>
                <a:prstGeom prst="rect">
                  <a:avLst/>
                </a:prstGeom>
                <a:blipFill>
                  <a:blip r:embed="rId3"/>
                  <a:stretch>
                    <a:fillRect l="-3226" r="-322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2101B86-64AE-D86E-39C2-21B24674BC41}"/>
                    </a:ext>
                  </a:extLst>
                </p:cNvPr>
                <p:cNvSpPr txBox="1"/>
                <p:nvPr/>
              </p:nvSpPr>
              <p:spPr>
                <a:xfrm>
                  <a:off x="5360490" y="3010016"/>
                  <a:ext cx="377155"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2</m:t>
                            </m:r>
                          </m:sub>
                        </m:sSub>
                      </m:oMath>
                    </m:oMathPara>
                  </a14:m>
                  <a:endParaRPr lang="en-US" sz="2400" dirty="0"/>
                </a:p>
              </p:txBody>
            </p:sp>
          </mc:Choice>
          <mc:Fallback xmlns="">
            <p:sp>
              <p:nvSpPr>
                <p:cNvPr id="79" name="TextBox 78">
                  <a:extLst>
                    <a:ext uri="{FF2B5EF4-FFF2-40B4-BE49-F238E27FC236}">
                      <a16:creationId xmlns:a16="http://schemas.microsoft.com/office/drawing/2014/main" id="{02101B86-64AE-D86E-39C2-21B24674BC41}"/>
                    </a:ext>
                  </a:extLst>
                </p:cNvPr>
                <p:cNvSpPr txBox="1">
                  <a:spLocks noRot="1" noChangeAspect="1" noMove="1" noResize="1" noEditPoints="1" noAdjustHandles="1" noChangeArrowheads="1" noChangeShapeType="1" noTextEdit="1"/>
                </p:cNvSpPr>
                <p:nvPr/>
              </p:nvSpPr>
              <p:spPr>
                <a:xfrm>
                  <a:off x="5360490" y="3010016"/>
                  <a:ext cx="377155" cy="369332"/>
                </a:xfrm>
                <a:prstGeom prst="rect">
                  <a:avLst/>
                </a:prstGeom>
                <a:blipFill>
                  <a:blip r:embed="rId4"/>
                  <a:stretch>
                    <a:fillRect l="-3226" r="-3226"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0F01E9E-D2FD-29E9-76DE-36CF9DAF93F4}"/>
                    </a:ext>
                  </a:extLst>
                </p:cNvPr>
                <p:cNvSpPr txBox="1"/>
                <p:nvPr/>
              </p:nvSpPr>
              <p:spPr>
                <a:xfrm>
                  <a:off x="5345876" y="3563248"/>
                  <a:ext cx="377155"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3</m:t>
                            </m:r>
                          </m:sub>
                        </m:sSub>
                      </m:oMath>
                    </m:oMathPara>
                  </a14:m>
                  <a:endParaRPr lang="en-US" sz="2400" dirty="0"/>
                </a:p>
              </p:txBody>
            </p:sp>
          </mc:Choice>
          <mc:Fallback xmlns="">
            <p:sp>
              <p:nvSpPr>
                <p:cNvPr id="80" name="TextBox 79">
                  <a:extLst>
                    <a:ext uri="{FF2B5EF4-FFF2-40B4-BE49-F238E27FC236}">
                      <a16:creationId xmlns:a16="http://schemas.microsoft.com/office/drawing/2014/main" id="{B0F01E9E-D2FD-29E9-76DE-36CF9DAF93F4}"/>
                    </a:ext>
                  </a:extLst>
                </p:cNvPr>
                <p:cNvSpPr txBox="1">
                  <a:spLocks noRot="1" noChangeAspect="1" noMove="1" noResize="1" noEditPoints="1" noAdjustHandles="1" noChangeArrowheads="1" noChangeShapeType="1" noTextEdit="1"/>
                </p:cNvSpPr>
                <p:nvPr/>
              </p:nvSpPr>
              <p:spPr>
                <a:xfrm>
                  <a:off x="5345876" y="3563248"/>
                  <a:ext cx="377155" cy="369332"/>
                </a:xfrm>
                <a:prstGeom prst="rect">
                  <a:avLst/>
                </a:prstGeom>
                <a:blipFill>
                  <a:blip r:embed="rId5"/>
                  <a:stretch>
                    <a:fillRect l="-3226" r="-322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07172F3-6F88-F076-0D43-B75080200798}"/>
                    </a:ext>
                  </a:extLst>
                </p:cNvPr>
                <p:cNvSpPr txBox="1"/>
                <p:nvPr/>
              </p:nvSpPr>
              <p:spPr>
                <a:xfrm>
                  <a:off x="5345876" y="4359979"/>
                  <a:ext cx="397032"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𝑛</m:t>
                            </m:r>
                          </m:sub>
                        </m:sSub>
                      </m:oMath>
                    </m:oMathPara>
                  </a14:m>
                  <a:endParaRPr lang="en-US" sz="2400" dirty="0"/>
                </a:p>
              </p:txBody>
            </p:sp>
          </mc:Choice>
          <mc:Fallback xmlns="">
            <p:sp>
              <p:nvSpPr>
                <p:cNvPr id="81" name="TextBox 80">
                  <a:extLst>
                    <a:ext uri="{FF2B5EF4-FFF2-40B4-BE49-F238E27FC236}">
                      <a16:creationId xmlns:a16="http://schemas.microsoft.com/office/drawing/2014/main" id="{707172F3-6F88-F076-0D43-B75080200798}"/>
                    </a:ext>
                  </a:extLst>
                </p:cNvPr>
                <p:cNvSpPr txBox="1">
                  <a:spLocks noRot="1" noChangeAspect="1" noMove="1" noResize="1" noEditPoints="1" noAdjustHandles="1" noChangeArrowheads="1" noChangeShapeType="1" noTextEdit="1"/>
                </p:cNvSpPr>
                <p:nvPr/>
              </p:nvSpPr>
              <p:spPr>
                <a:xfrm>
                  <a:off x="5345876" y="4359979"/>
                  <a:ext cx="397032" cy="369332"/>
                </a:xfrm>
                <a:prstGeom prst="rect">
                  <a:avLst/>
                </a:prstGeom>
                <a:blipFill>
                  <a:blip r:embed="rId6"/>
                  <a:stretch>
                    <a:fillRect l="-3030" b="-13333"/>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9580D2FA-5421-33F3-6173-C695B97E47BF}"/>
                </a:ext>
              </a:extLst>
            </p:cNvPr>
            <p:cNvSpPr/>
            <p:nvPr/>
          </p:nvSpPr>
          <p:spPr>
            <a:xfrm>
              <a:off x="4606245" y="5399128"/>
              <a:ext cx="1876294" cy="646331"/>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characterization</a:t>
              </a:r>
            </a:p>
          </p:txBody>
        </p:sp>
        <p:sp>
          <p:nvSpPr>
            <p:cNvPr id="83" name="Rectangle 82">
              <a:extLst>
                <a:ext uri="{FF2B5EF4-FFF2-40B4-BE49-F238E27FC236}">
                  <a16:creationId xmlns:a16="http://schemas.microsoft.com/office/drawing/2014/main" id="{816025E1-2972-3224-0414-94AA1EC8E5AF}"/>
                </a:ext>
              </a:extLst>
            </p:cNvPr>
            <p:cNvSpPr/>
            <p:nvPr/>
          </p:nvSpPr>
          <p:spPr>
            <a:xfrm>
              <a:off x="7940085" y="-91102"/>
              <a:ext cx="1876294" cy="646331"/>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reconstruction</a:t>
              </a:r>
            </a:p>
          </p:txBody>
        </p:sp>
        <p:sp>
          <p:nvSpPr>
            <p:cNvPr id="84" name="Rectangle 83">
              <a:extLst>
                <a:ext uri="{FF2B5EF4-FFF2-40B4-BE49-F238E27FC236}">
                  <a16:creationId xmlns:a16="http://schemas.microsoft.com/office/drawing/2014/main" id="{C459A3EE-8DED-3A2E-E964-AD2B97E235CB}"/>
                </a:ext>
              </a:extLst>
            </p:cNvPr>
            <p:cNvSpPr/>
            <p:nvPr/>
          </p:nvSpPr>
          <p:spPr>
            <a:xfrm>
              <a:off x="2699370" y="7012931"/>
              <a:ext cx="5616586" cy="369332"/>
            </a:xfrm>
            <a:prstGeom prst="rect">
              <a:avLst/>
            </a:prstGeom>
          </p:spPr>
          <p:txBody>
            <a:bodyPr wrap="square">
              <a:spAutoFit/>
            </a:bodyPr>
            <a:lstStyle/>
            <a:p>
              <a:pPr algn="ctr"/>
              <a:r>
                <a:rPr lang="en-US" dirty="0">
                  <a:latin typeface="Helvetica" panose="020B0604020202020204" pitchFamily="34" charset="0"/>
                </a:rPr>
                <a:t>Metrics: Reconstruction capability, data compression</a:t>
              </a:r>
            </a:p>
          </p:txBody>
        </p:sp>
        <p:grpSp>
          <p:nvGrpSpPr>
            <p:cNvPr id="16" name="Group 15">
              <a:extLst>
                <a:ext uri="{FF2B5EF4-FFF2-40B4-BE49-F238E27FC236}">
                  <a16:creationId xmlns:a16="http://schemas.microsoft.com/office/drawing/2014/main" id="{728357B4-1872-D0E5-0ADE-4D78E57430C0}"/>
                </a:ext>
              </a:extLst>
            </p:cNvPr>
            <p:cNvGrpSpPr/>
            <p:nvPr/>
          </p:nvGrpSpPr>
          <p:grpSpPr>
            <a:xfrm>
              <a:off x="991335" y="498040"/>
              <a:ext cx="2346158" cy="6220327"/>
              <a:chOff x="991335" y="498040"/>
              <a:chExt cx="2346158" cy="6220327"/>
            </a:xfrm>
          </p:grpSpPr>
          <p:pic>
            <p:nvPicPr>
              <p:cNvPr id="2" name="Picture 1">
                <a:extLst>
                  <a:ext uri="{FF2B5EF4-FFF2-40B4-BE49-F238E27FC236}">
                    <a16:creationId xmlns:a16="http://schemas.microsoft.com/office/drawing/2014/main" id="{E381999A-6AFE-358D-2865-1FBCDC48FA75}"/>
                  </a:ext>
                </a:extLst>
              </p:cNvPr>
              <p:cNvPicPr>
                <a:picLocks noChangeAspect="1"/>
              </p:cNvPicPr>
              <p:nvPr/>
            </p:nvPicPr>
            <p:blipFill>
              <a:blip r:embed="rId7"/>
              <a:stretch>
                <a:fillRect/>
              </a:stretch>
            </p:blipFill>
            <p:spPr>
              <a:xfrm>
                <a:off x="1106419" y="803015"/>
                <a:ext cx="1297621" cy="1292003"/>
              </a:xfrm>
              <a:prstGeom prst="rect">
                <a:avLst/>
              </a:prstGeom>
            </p:spPr>
          </p:pic>
          <p:pic>
            <p:nvPicPr>
              <p:cNvPr id="20" name="Picture 19">
                <a:extLst>
                  <a:ext uri="{FF2B5EF4-FFF2-40B4-BE49-F238E27FC236}">
                    <a16:creationId xmlns:a16="http://schemas.microsoft.com/office/drawing/2014/main" id="{3F4A8AE9-60C8-4707-F760-14D7B40355E9}"/>
                  </a:ext>
                </a:extLst>
              </p:cNvPr>
              <p:cNvPicPr>
                <a:picLocks noChangeAspect="1"/>
              </p:cNvPicPr>
              <p:nvPr/>
            </p:nvPicPr>
            <p:blipFill>
              <a:blip r:embed="rId8"/>
              <a:stretch>
                <a:fillRect/>
              </a:stretch>
            </p:blipFill>
            <p:spPr>
              <a:xfrm>
                <a:off x="1412973" y="1033418"/>
                <a:ext cx="1286397" cy="1292003"/>
              </a:xfrm>
              <a:prstGeom prst="rect">
                <a:avLst/>
              </a:prstGeom>
            </p:spPr>
          </p:pic>
          <p:pic>
            <p:nvPicPr>
              <p:cNvPr id="21" name="Picture 20">
                <a:extLst>
                  <a:ext uri="{FF2B5EF4-FFF2-40B4-BE49-F238E27FC236}">
                    <a16:creationId xmlns:a16="http://schemas.microsoft.com/office/drawing/2014/main" id="{227AE0B9-4AD8-EB3C-8293-9E5256E8BA2C}"/>
                  </a:ext>
                </a:extLst>
              </p:cNvPr>
              <p:cNvPicPr>
                <a:picLocks noChangeAspect="1"/>
              </p:cNvPicPr>
              <p:nvPr/>
            </p:nvPicPr>
            <p:blipFill>
              <a:blip r:embed="rId9"/>
              <a:stretch>
                <a:fillRect/>
              </a:stretch>
            </p:blipFill>
            <p:spPr>
              <a:xfrm>
                <a:off x="1756631" y="1263821"/>
                <a:ext cx="1294817" cy="1292003"/>
              </a:xfrm>
              <a:prstGeom prst="rect">
                <a:avLst/>
              </a:prstGeom>
            </p:spPr>
          </p:pic>
          <p:sp>
            <p:nvSpPr>
              <p:cNvPr id="27" name="Rectangle 26">
                <a:extLst>
                  <a:ext uri="{FF2B5EF4-FFF2-40B4-BE49-F238E27FC236}">
                    <a16:creationId xmlns:a16="http://schemas.microsoft.com/office/drawing/2014/main" id="{2A42E28D-4100-CC79-8976-C7F6AD053D81}"/>
                  </a:ext>
                </a:extLst>
              </p:cNvPr>
              <p:cNvSpPr/>
              <p:nvPr/>
            </p:nvSpPr>
            <p:spPr>
              <a:xfrm>
                <a:off x="1753828" y="126382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EE77841-FC0B-98EC-4A38-B95D046275F0}"/>
                  </a:ext>
                </a:extLst>
              </p:cNvPr>
              <p:cNvSpPr/>
              <p:nvPr/>
            </p:nvSpPr>
            <p:spPr>
              <a:xfrm>
                <a:off x="1447275" y="1033417"/>
                <a:ext cx="1252095"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10AE78E-FEB2-4FEF-18DC-75058F4255C8}"/>
                  </a:ext>
                </a:extLst>
              </p:cNvPr>
              <p:cNvSpPr/>
              <p:nvPr/>
            </p:nvSpPr>
            <p:spPr>
              <a:xfrm>
                <a:off x="1124524" y="803015"/>
                <a:ext cx="1286397"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962C5162-8337-3DAB-B8DA-F735A860168F}"/>
                  </a:ext>
                </a:extLst>
              </p:cNvPr>
              <p:cNvPicPr>
                <a:picLocks noChangeAspect="1"/>
              </p:cNvPicPr>
              <p:nvPr/>
            </p:nvPicPr>
            <p:blipFill rotWithShape="1">
              <a:blip r:embed="rId10"/>
              <a:srcRect l="-186" r="2023"/>
              <a:stretch/>
            </p:blipFill>
            <p:spPr>
              <a:xfrm>
                <a:off x="1149000" y="4764877"/>
                <a:ext cx="1287709" cy="1292003"/>
              </a:xfrm>
              <a:prstGeom prst="rect">
                <a:avLst/>
              </a:prstGeom>
            </p:spPr>
          </p:pic>
          <p:pic>
            <p:nvPicPr>
              <p:cNvPr id="37" name="Picture 36">
                <a:extLst>
                  <a:ext uri="{FF2B5EF4-FFF2-40B4-BE49-F238E27FC236}">
                    <a16:creationId xmlns:a16="http://schemas.microsoft.com/office/drawing/2014/main" id="{B92164E8-70B9-6F8C-A044-8FB14011F29A}"/>
                  </a:ext>
                </a:extLst>
              </p:cNvPr>
              <p:cNvPicPr>
                <a:picLocks noChangeAspect="1"/>
              </p:cNvPicPr>
              <p:nvPr/>
            </p:nvPicPr>
            <p:blipFill>
              <a:blip r:embed="rId11"/>
              <a:stretch>
                <a:fillRect/>
              </a:stretch>
            </p:blipFill>
            <p:spPr>
              <a:xfrm>
                <a:off x="1412973" y="4930795"/>
                <a:ext cx="1303488" cy="1292003"/>
              </a:xfrm>
              <a:prstGeom prst="rect">
                <a:avLst/>
              </a:prstGeom>
            </p:spPr>
          </p:pic>
          <p:pic>
            <p:nvPicPr>
              <p:cNvPr id="39" name="Picture 38">
                <a:extLst>
                  <a:ext uri="{FF2B5EF4-FFF2-40B4-BE49-F238E27FC236}">
                    <a16:creationId xmlns:a16="http://schemas.microsoft.com/office/drawing/2014/main" id="{048D5D76-6141-DF7C-6896-4D88B2263DBA}"/>
                  </a:ext>
                </a:extLst>
              </p:cNvPr>
              <p:cNvPicPr>
                <a:picLocks noChangeAspect="1"/>
              </p:cNvPicPr>
              <p:nvPr/>
            </p:nvPicPr>
            <p:blipFill>
              <a:blip r:embed="rId12"/>
              <a:stretch>
                <a:fillRect/>
              </a:stretch>
            </p:blipFill>
            <p:spPr>
              <a:xfrm>
                <a:off x="1747961" y="5178580"/>
                <a:ext cx="1303487" cy="1292003"/>
              </a:xfrm>
              <a:prstGeom prst="rect">
                <a:avLst/>
              </a:prstGeom>
            </p:spPr>
          </p:pic>
          <p:sp>
            <p:nvSpPr>
              <p:cNvPr id="40" name="Rectangle 39">
                <a:extLst>
                  <a:ext uri="{FF2B5EF4-FFF2-40B4-BE49-F238E27FC236}">
                    <a16:creationId xmlns:a16="http://schemas.microsoft.com/office/drawing/2014/main" id="{73C0F606-0A0F-9EA3-BA5C-7EFB3A633C37}"/>
                  </a:ext>
                </a:extLst>
              </p:cNvPr>
              <p:cNvSpPr/>
              <p:nvPr/>
            </p:nvSpPr>
            <p:spPr>
              <a:xfrm>
                <a:off x="1145180" y="4752923"/>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3A7AF0-6EF5-7338-65A0-6575DB32573F}"/>
                  </a:ext>
                </a:extLst>
              </p:cNvPr>
              <p:cNvSpPr/>
              <p:nvPr/>
            </p:nvSpPr>
            <p:spPr>
              <a:xfrm>
                <a:off x="1412973" y="4930795"/>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FF77711-F489-8756-CF55-5FABE271517E}"/>
                  </a:ext>
                </a:extLst>
              </p:cNvPr>
              <p:cNvSpPr/>
              <p:nvPr/>
            </p:nvSpPr>
            <p:spPr>
              <a:xfrm>
                <a:off x="1747961" y="5178580"/>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FFE2D94-4442-8234-E84D-F433E3BEDFAD}"/>
                  </a:ext>
                </a:extLst>
              </p:cNvPr>
              <p:cNvSpPr/>
              <p:nvPr/>
            </p:nvSpPr>
            <p:spPr>
              <a:xfrm>
                <a:off x="991335" y="498040"/>
                <a:ext cx="2346158" cy="6220327"/>
              </a:xfrm>
              <a:prstGeom prst="rect">
                <a:avLst/>
              </a:prstGeom>
              <a:solidFill>
                <a:srgbClr val="FFC0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A1E1EA9-987D-53DD-B569-04C3666D60B5}"/>
                  </a:ext>
                </a:extLst>
              </p:cNvPr>
              <p:cNvGrpSpPr/>
              <p:nvPr/>
            </p:nvGrpSpPr>
            <p:grpSpPr>
              <a:xfrm>
                <a:off x="1147537" y="2791876"/>
                <a:ext cx="1290391" cy="1292004"/>
                <a:chOff x="1076271" y="3963087"/>
                <a:chExt cx="2112571" cy="2120117"/>
              </a:xfrm>
            </p:grpSpPr>
            <p:pic>
              <p:nvPicPr>
                <p:cNvPr id="3" name="Picture 2">
                  <a:extLst>
                    <a:ext uri="{FF2B5EF4-FFF2-40B4-BE49-F238E27FC236}">
                      <a16:creationId xmlns:a16="http://schemas.microsoft.com/office/drawing/2014/main" id="{206F8A5C-926C-DFA8-4174-7BA79245C5D8}"/>
                    </a:ext>
                  </a:extLst>
                </p:cNvPr>
                <p:cNvPicPr>
                  <a:picLocks noChangeAspect="1"/>
                </p:cNvPicPr>
                <p:nvPr/>
              </p:nvPicPr>
              <p:blipFill rotWithShape="1">
                <a:blip r:embed="rId13"/>
                <a:srcRect l="54466" t="26319" r="9372" b="25293"/>
                <a:stretch/>
              </p:blipFill>
              <p:spPr>
                <a:xfrm rot="10800000">
                  <a:off x="1076271" y="3963087"/>
                  <a:ext cx="2112571" cy="2120117"/>
                </a:xfrm>
                <a:prstGeom prst="rect">
                  <a:avLst/>
                </a:prstGeom>
              </p:spPr>
            </p:pic>
            <p:sp>
              <p:nvSpPr>
                <p:cNvPr id="5" name="Rectangle 4">
                  <a:extLst>
                    <a:ext uri="{FF2B5EF4-FFF2-40B4-BE49-F238E27FC236}">
                      <a16:creationId xmlns:a16="http://schemas.microsoft.com/office/drawing/2014/main" id="{A113673B-C5EA-FA91-401F-ACC3DC95F1F4}"/>
                    </a:ext>
                  </a:extLst>
                </p:cNvPr>
                <p:cNvSpPr/>
                <p:nvPr/>
              </p:nvSpPr>
              <p:spPr>
                <a:xfrm>
                  <a:off x="1139181" y="4006518"/>
                  <a:ext cx="1984159" cy="1433543"/>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33DB7603-0ABD-269E-B2C5-3ED6F5848458}"/>
                  </a:ext>
                </a:extLst>
              </p:cNvPr>
              <p:cNvSpPr/>
              <p:nvPr/>
            </p:nvSpPr>
            <p:spPr>
              <a:xfrm>
                <a:off x="1772639" y="316676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CD658E-EF8B-7A6F-BB81-AAD5236AEABF}"/>
                  </a:ext>
                </a:extLst>
              </p:cNvPr>
              <p:cNvSpPr/>
              <p:nvPr/>
            </p:nvSpPr>
            <p:spPr>
              <a:xfrm>
                <a:off x="1455649" y="2977955"/>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5D3A48-2505-61D3-965B-DA15CEC6D49B}"/>
                  </a:ext>
                </a:extLst>
              </p:cNvPr>
              <p:cNvSpPr/>
              <p:nvPr/>
            </p:nvSpPr>
            <p:spPr>
              <a:xfrm>
                <a:off x="1143185" y="278691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0BF8FF7-F12B-5D88-34CA-4DC049ACF086}"/>
                  </a:ext>
                </a:extLst>
              </p:cNvPr>
              <p:cNvGrpSpPr/>
              <p:nvPr/>
            </p:nvGrpSpPr>
            <p:grpSpPr>
              <a:xfrm>
                <a:off x="1467855" y="2983415"/>
                <a:ext cx="1272879" cy="1277427"/>
                <a:chOff x="3513164" y="3950727"/>
                <a:chExt cx="2112570" cy="2120117"/>
              </a:xfrm>
            </p:grpSpPr>
            <p:pic>
              <p:nvPicPr>
                <p:cNvPr id="10" name="Picture 9">
                  <a:extLst>
                    <a:ext uri="{FF2B5EF4-FFF2-40B4-BE49-F238E27FC236}">
                      <a16:creationId xmlns:a16="http://schemas.microsoft.com/office/drawing/2014/main" id="{2728529C-D0BB-1FE8-ABE8-0677B460C155}"/>
                    </a:ext>
                  </a:extLst>
                </p:cNvPr>
                <p:cNvPicPr>
                  <a:picLocks noChangeAspect="1"/>
                </p:cNvPicPr>
                <p:nvPr/>
              </p:nvPicPr>
              <p:blipFill rotWithShape="1">
                <a:blip r:embed="rId14"/>
                <a:srcRect l="54509" t="26522" r="9330" b="25090"/>
                <a:stretch/>
              </p:blipFill>
              <p:spPr>
                <a:xfrm rot="10800000">
                  <a:off x="3513164" y="3950727"/>
                  <a:ext cx="2112570" cy="2120117"/>
                </a:xfrm>
                <a:prstGeom prst="rect">
                  <a:avLst/>
                </a:prstGeom>
              </p:spPr>
            </p:pic>
            <p:sp>
              <p:nvSpPr>
                <p:cNvPr id="11" name="Rectangle 10">
                  <a:extLst>
                    <a:ext uri="{FF2B5EF4-FFF2-40B4-BE49-F238E27FC236}">
                      <a16:creationId xmlns:a16="http://schemas.microsoft.com/office/drawing/2014/main" id="{5370085F-DEFE-73BB-6383-69130CCAB79E}"/>
                    </a:ext>
                  </a:extLst>
                </p:cNvPr>
                <p:cNvSpPr/>
                <p:nvPr/>
              </p:nvSpPr>
              <p:spPr>
                <a:xfrm>
                  <a:off x="3577368" y="4005902"/>
                  <a:ext cx="1984159" cy="1087944"/>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0947D86-4E9F-D2CB-1578-0F28C140F101}"/>
                  </a:ext>
                </a:extLst>
              </p:cNvPr>
              <p:cNvGrpSpPr/>
              <p:nvPr/>
            </p:nvGrpSpPr>
            <p:grpSpPr>
              <a:xfrm>
                <a:off x="1780442" y="3172209"/>
                <a:ext cx="1318354" cy="1292003"/>
                <a:chOff x="8374690" y="3996070"/>
                <a:chExt cx="2075012" cy="2033538"/>
              </a:xfrm>
            </p:grpSpPr>
            <p:pic>
              <p:nvPicPr>
                <p:cNvPr id="13" name="Picture 12">
                  <a:extLst>
                    <a:ext uri="{FF2B5EF4-FFF2-40B4-BE49-F238E27FC236}">
                      <a16:creationId xmlns:a16="http://schemas.microsoft.com/office/drawing/2014/main" id="{AFB15114-458D-6CC4-C3F5-04E13752A9E1}"/>
                    </a:ext>
                  </a:extLst>
                </p:cNvPr>
                <p:cNvPicPr>
                  <a:picLocks noChangeAspect="1"/>
                </p:cNvPicPr>
                <p:nvPr/>
              </p:nvPicPr>
              <p:blipFill rotWithShape="1">
                <a:blip r:embed="rId15"/>
                <a:srcRect l="54280" t="26707" r="9558" b="26042"/>
                <a:stretch/>
              </p:blipFill>
              <p:spPr>
                <a:xfrm rot="10800000">
                  <a:off x="8374690" y="3996070"/>
                  <a:ext cx="2075012" cy="2033538"/>
                </a:xfrm>
                <a:prstGeom prst="rect">
                  <a:avLst/>
                </a:prstGeom>
              </p:spPr>
            </p:pic>
            <p:sp>
              <p:nvSpPr>
                <p:cNvPr id="14" name="Rectangle 13">
                  <a:extLst>
                    <a:ext uri="{FF2B5EF4-FFF2-40B4-BE49-F238E27FC236}">
                      <a16:creationId xmlns:a16="http://schemas.microsoft.com/office/drawing/2014/main" id="{C212864F-236F-FBB0-2691-E8E68447A3F2}"/>
                    </a:ext>
                  </a:extLst>
                </p:cNvPr>
                <p:cNvSpPr/>
                <p:nvPr/>
              </p:nvSpPr>
              <p:spPr>
                <a:xfrm>
                  <a:off x="8414244" y="4016716"/>
                  <a:ext cx="1977310" cy="203146"/>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a:extLst>
                <a:ext uri="{FF2B5EF4-FFF2-40B4-BE49-F238E27FC236}">
                  <a16:creationId xmlns:a16="http://schemas.microsoft.com/office/drawing/2014/main" id="{58B4F478-D2D9-34D0-2FA3-5F32453B7C88}"/>
                </a:ext>
              </a:extLst>
            </p:cNvPr>
            <p:cNvGrpSpPr/>
            <p:nvPr/>
          </p:nvGrpSpPr>
          <p:grpSpPr>
            <a:xfrm>
              <a:off x="7708215" y="511964"/>
              <a:ext cx="2346158" cy="6220327"/>
              <a:chOff x="991335" y="498040"/>
              <a:chExt cx="2346158" cy="6220327"/>
            </a:xfrm>
          </p:grpSpPr>
          <p:pic>
            <p:nvPicPr>
              <p:cNvPr id="18" name="Picture 17">
                <a:extLst>
                  <a:ext uri="{FF2B5EF4-FFF2-40B4-BE49-F238E27FC236}">
                    <a16:creationId xmlns:a16="http://schemas.microsoft.com/office/drawing/2014/main" id="{4A176C27-5101-9561-CF76-F4951E4EAF61}"/>
                  </a:ext>
                </a:extLst>
              </p:cNvPr>
              <p:cNvPicPr>
                <a:picLocks noChangeAspect="1"/>
              </p:cNvPicPr>
              <p:nvPr/>
            </p:nvPicPr>
            <p:blipFill>
              <a:blip r:embed="rId7"/>
              <a:stretch>
                <a:fillRect/>
              </a:stretch>
            </p:blipFill>
            <p:spPr>
              <a:xfrm>
                <a:off x="1106419" y="803015"/>
                <a:ext cx="1297621" cy="1292003"/>
              </a:xfrm>
              <a:prstGeom prst="rect">
                <a:avLst/>
              </a:prstGeom>
            </p:spPr>
          </p:pic>
          <p:pic>
            <p:nvPicPr>
              <p:cNvPr id="19" name="Picture 18">
                <a:extLst>
                  <a:ext uri="{FF2B5EF4-FFF2-40B4-BE49-F238E27FC236}">
                    <a16:creationId xmlns:a16="http://schemas.microsoft.com/office/drawing/2014/main" id="{A9D5AAD4-A9E4-5018-1ACE-A7C6E278B63F}"/>
                  </a:ext>
                </a:extLst>
              </p:cNvPr>
              <p:cNvPicPr>
                <a:picLocks noChangeAspect="1"/>
              </p:cNvPicPr>
              <p:nvPr/>
            </p:nvPicPr>
            <p:blipFill>
              <a:blip r:embed="rId8"/>
              <a:stretch>
                <a:fillRect/>
              </a:stretch>
            </p:blipFill>
            <p:spPr>
              <a:xfrm>
                <a:off x="1412973" y="1033418"/>
                <a:ext cx="1286397" cy="1292003"/>
              </a:xfrm>
              <a:prstGeom prst="rect">
                <a:avLst/>
              </a:prstGeom>
            </p:spPr>
          </p:pic>
          <p:pic>
            <p:nvPicPr>
              <p:cNvPr id="22" name="Picture 21">
                <a:extLst>
                  <a:ext uri="{FF2B5EF4-FFF2-40B4-BE49-F238E27FC236}">
                    <a16:creationId xmlns:a16="http://schemas.microsoft.com/office/drawing/2014/main" id="{9E0A8287-A456-388E-37B3-E4B479EDBDAA}"/>
                  </a:ext>
                </a:extLst>
              </p:cNvPr>
              <p:cNvPicPr>
                <a:picLocks noChangeAspect="1"/>
              </p:cNvPicPr>
              <p:nvPr/>
            </p:nvPicPr>
            <p:blipFill>
              <a:blip r:embed="rId9"/>
              <a:stretch>
                <a:fillRect/>
              </a:stretch>
            </p:blipFill>
            <p:spPr>
              <a:xfrm>
                <a:off x="1756631" y="1263821"/>
                <a:ext cx="1294817" cy="1292003"/>
              </a:xfrm>
              <a:prstGeom prst="rect">
                <a:avLst/>
              </a:prstGeom>
            </p:spPr>
          </p:pic>
          <p:sp>
            <p:nvSpPr>
              <p:cNvPr id="23" name="Rectangle 22">
                <a:extLst>
                  <a:ext uri="{FF2B5EF4-FFF2-40B4-BE49-F238E27FC236}">
                    <a16:creationId xmlns:a16="http://schemas.microsoft.com/office/drawing/2014/main" id="{ABF23F89-92DA-BDAF-ED63-035292EB1772}"/>
                  </a:ext>
                </a:extLst>
              </p:cNvPr>
              <p:cNvSpPr/>
              <p:nvPr/>
            </p:nvSpPr>
            <p:spPr>
              <a:xfrm>
                <a:off x="1753828" y="126382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DADD61-6277-DED9-070A-8FF1FB5F1EF2}"/>
                  </a:ext>
                </a:extLst>
              </p:cNvPr>
              <p:cNvSpPr/>
              <p:nvPr/>
            </p:nvSpPr>
            <p:spPr>
              <a:xfrm>
                <a:off x="1447275" y="1033417"/>
                <a:ext cx="1252095"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0E248F-4CE4-5E7F-94A1-21263078D731}"/>
                  </a:ext>
                </a:extLst>
              </p:cNvPr>
              <p:cNvSpPr/>
              <p:nvPr/>
            </p:nvSpPr>
            <p:spPr>
              <a:xfrm>
                <a:off x="1124524" y="803015"/>
                <a:ext cx="1286397"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CDC9E99-6EF1-3CA8-66C3-076CFFF232F6}"/>
                  </a:ext>
                </a:extLst>
              </p:cNvPr>
              <p:cNvPicPr>
                <a:picLocks noChangeAspect="1"/>
              </p:cNvPicPr>
              <p:nvPr/>
            </p:nvPicPr>
            <p:blipFill rotWithShape="1">
              <a:blip r:embed="rId10"/>
              <a:srcRect l="-186" r="2023"/>
              <a:stretch/>
            </p:blipFill>
            <p:spPr>
              <a:xfrm>
                <a:off x="1149000" y="4764877"/>
                <a:ext cx="1287709" cy="1292003"/>
              </a:xfrm>
              <a:prstGeom prst="rect">
                <a:avLst/>
              </a:prstGeom>
            </p:spPr>
          </p:pic>
          <p:pic>
            <p:nvPicPr>
              <p:cNvPr id="38" name="Picture 37">
                <a:extLst>
                  <a:ext uri="{FF2B5EF4-FFF2-40B4-BE49-F238E27FC236}">
                    <a16:creationId xmlns:a16="http://schemas.microsoft.com/office/drawing/2014/main" id="{C72DAE6C-20F6-39B7-406A-DD6187BAB8D3}"/>
                  </a:ext>
                </a:extLst>
              </p:cNvPr>
              <p:cNvPicPr>
                <a:picLocks noChangeAspect="1"/>
              </p:cNvPicPr>
              <p:nvPr/>
            </p:nvPicPr>
            <p:blipFill>
              <a:blip r:embed="rId11"/>
              <a:stretch>
                <a:fillRect/>
              </a:stretch>
            </p:blipFill>
            <p:spPr>
              <a:xfrm>
                <a:off x="1412973" y="4930795"/>
                <a:ext cx="1303488" cy="1292003"/>
              </a:xfrm>
              <a:prstGeom prst="rect">
                <a:avLst/>
              </a:prstGeom>
            </p:spPr>
          </p:pic>
          <p:pic>
            <p:nvPicPr>
              <p:cNvPr id="64" name="Picture 63">
                <a:extLst>
                  <a:ext uri="{FF2B5EF4-FFF2-40B4-BE49-F238E27FC236}">
                    <a16:creationId xmlns:a16="http://schemas.microsoft.com/office/drawing/2014/main" id="{A9F8D924-DFB6-5B95-6F9D-213046A05E93}"/>
                  </a:ext>
                </a:extLst>
              </p:cNvPr>
              <p:cNvPicPr>
                <a:picLocks noChangeAspect="1"/>
              </p:cNvPicPr>
              <p:nvPr/>
            </p:nvPicPr>
            <p:blipFill>
              <a:blip r:embed="rId12"/>
              <a:stretch>
                <a:fillRect/>
              </a:stretch>
            </p:blipFill>
            <p:spPr>
              <a:xfrm>
                <a:off x="1747961" y="5178580"/>
                <a:ext cx="1303487" cy="1292003"/>
              </a:xfrm>
              <a:prstGeom prst="rect">
                <a:avLst/>
              </a:prstGeom>
            </p:spPr>
          </p:pic>
          <p:sp>
            <p:nvSpPr>
              <p:cNvPr id="67" name="Rectangle 66">
                <a:extLst>
                  <a:ext uri="{FF2B5EF4-FFF2-40B4-BE49-F238E27FC236}">
                    <a16:creationId xmlns:a16="http://schemas.microsoft.com/office/drawing/2014/main" id="{91F4FF59-FCC5-DD5E-4D76-F2AF642C1A84}"/>
                  </a:ext>
                </a:extLst>
              </p:cNvPr>
              <p:cNvSpPr/>
              <p:nvPr/>
            </p:nvSpPr>
            <p:spPr>
              <a:xfrm>
                <a:off x="1145180" y="4752923"/>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CE2C0B3-D336-98B4-EC94-838A71267458}"/>
                  </a:ext>
                </a:extLst>
              </p:cNvPr>
              <p:cNvSpPr/>
              <p:nvPr/>
            </p:nvSpPr>
            <p:spPr>
              <a:xfrm>
                <a:off x="1412973" y="4930795"/>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8B64A95-BB2C-606D-EC80-6126AD4BBEA9}"/>
                  </a:ext>
                </a:extLst>
              </p:cNvPr>
              <p:cNvSpPr/>
              <p:nvPr/>
            </p:nvSpPr>
            <p:spPr>
              <a:xfrm>
                <a:off x="1747961" y="5178580"/>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66EA23F-8DFE-6CE3-3D24-E83FBAFD93CA}"/>
                  </a:ext>
                </a:extLst>
              </p:cNvPr>
              <p:cNvSpPr/>
              <p:nvPr/>
            </p:nvSpPr>
            <p:spPr>
              <a:xfrm>
                <a:off x="991335" y="498040"/>
                <a:ext cx="2346158" cy="6220327"/>
              </a:xfrm>
              <a:prstGeom prst="rect">
                <a:avLst/>
              </a:prstGeom>
              <a:solidFill>
                <a:srgbClr val="FFC0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7508302-9F62-8BAE-AAEB-7B9AC0B0E18E}"/>
                  </a:ext>
                </a:extLst>
              </p:cNvPr>
              <p:cNvGrpSpPr/>
              <p:nvPr/>
            </p:nvGrpSpPr>
            <p:grpSpPr>
              <a:xfrm>
                <a:off x="1147537" y="2791876"/>
                <a:ext cx="1290391" cy="1292004"/>
                <a:chOff x="1076271" y="3963087"/>
                <a:chExt cx="2112571" cy="2120117"/>
              </a:xfrm>
            </p:grpSpPr>
            <p:pic>
              <p:nvPicPr>
                <p:cNvPr id="92" name="Picture 91">
                  <a:extLst>
                    <a:ext uri="{FF2B5EF4-FFF2-40B4-BE49-F238E27FC236}">
                      <a16:creationId xmlns:a16="http://schemas.microsoft.com/office/drawing/2014/main" id="{02016E60-B44C-4965-1915-871E54047D89}"/>
                    </a:ext>
                  </a:extLst>
                </p:cNvPr>
                <p:cNvPicPr>
                  <a:picLocks noChangeAspect="1"/>
                </p:cNvPicPr>
                <p:nvPr/>
              </p:nvPicPr>
              <p:blipFill rotWithShape="1">
                <a:blip r:embed="rId13"/>
                <a:srcRect l="54466" t="26319" r="9372" b="25293"/>
                <a:stretch/>
              </p:blipFill>
              <p:spPr>
                <a:xfrm rot="10800000">
                  <a:off x="1076271" y="3963087"/>
                  <a:ext cx="2112571" cy="2120117"/>
                </a:xfrm>
                <a:prstGeom prst="rect">
                  <a:avLst/>
                </a:prstGeom>
              </p:spPr>
            </p:pic>
            <p:sp>
              <p:nvSpPr>
                <p:cNvPr id="93" name="Rectangle 92">
                  <a:extLst>
                    <a:ext uri="{FF2B5EF4-FFF2-40B4-BE49-F238E27FC236}">
                      <a16:creationId xmlns:a16="http://schemas.microsoft.com/office/drawing/2014/main" id="{3BAE26BA-A8AD-6EAE-28AF-1FBE8202E1A0}"/>
                    </a:ext>
                  </a:extLst>
                </p:cNvPr>
                <p:cNvSpPr/>
                <p:nvPr/>
              </p:nvSpPr>
              <p:spPr>
                <a:xfrm>
                  <a:off x="1139181" y="4006518"/>
                  <a:ext cx="1984159" cy="1433543"/>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Rectangle 75">
                <a:extLst>
                  <a:ext uri="{FF2B5EF4-FFF2-40B4-BE49-F238E27FC236}">
                    <a16:creationId xmlns:a16="http://schemas.microsoft.com/office/drawing/2014/main" id="{9137C9F3-4E92-E9C4-E7A9-6542DC35C0BA}"/>
                  </a:ext>
                </a:extLst>
              </p:cNvPr>
              <p:cNvSpPr/>
              <p:nvPr/>
            </p:nvSpPr>
            <p:spPr>
              <a:xfrm>
                <a:off x="1772639" y="316676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D5B0762-358D-EAEF-B3E8-2591B8B4E436}"/>
                  </a:ext>
                </a:extLst>
              </p:cNvPr>
              <p:cNvSpPr/>
              <p:nvPr/>
            </p:nvSpPr>
            <p:spPr>
              <a:xfrm>
                <a:off x="1455649" y="2977955"/>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8DA4B4F-0FDF-8AFF-D558-A0190447C07D}"/>
                  </a:ext>
                </a:extLst>
              </p:cNvPr>
              <p:cNvSpPr/>
              <p:nvPr/>
            </p:nvSpPr>
            <p:spPr>
              <a:xfrm>
                <a:off x="1143185" y="2786911"/>
                <a:ext cx="1297620" cy="1292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6C5367CB-5D3E-B40F-3D06-6B438F835ED0}"/>
                  </a:ext>
                </a:extLst>
              </p:cNvPr>
              <p:cNvGrpSpPr/>
              <p:nvPr/>
            </p:nvGrpSpPr>
            <p:grpSpPr>
              <a:xfrm>
                <a:off x="1467855" y="2983415"/>
                <a:ext cx="1272879" cy="1277427"/>
                <a:chOff x="3513164" y="3950727"/>
                <a:chExt cx="2112570" cy="2120117"/>
              </a:xfrm>
            </p:grpSpPr>
            <p:pic>
              <p:nvPicPr>
                <p:cNvPr id="90" name="Picture 89">
                  <a:extLst>
                    <a:ext uri="{FF2B5EF4-FFF2-40B4-BE49-F238E27FC236}">
                      <a16:creationId xmlns:a16="http://schemas.microsoft.com/office/drawing/2014/main" id="{AE7367FC-5397-B70C-52B8-0B3430CAB611}"/>
                    </a:ext>
                  </a:extLst>
                </p:cNvPr>
                <p:cNvPicPr>
                  <a:picLocks noChangeAspect="1"/>
                </p:cNvPicPr>
                <p:nvPr/>
              </p:nvPicPr>
              <p:blipFill rotWithShape="1">
                <a:blip r:embed="rId14"/>
                <a:srcRect l="54509" t="26522" r="9330" b="25090"/>
                <a:stretch/>
              </p:blipFill>
              <p:spPr>
                <a:xfrm rot="10800000">
                  <a:off x="3513164" y="3950727"/>
                  <a:ext cx="2112570" cy="2120117"/>
                </a:xfrm>
                <a:prstGeom prst="rect">
                  <a:avLst/>
                </a:prstGeom>
              </p:spPr>
            </p:pic>
            <p:sp>
              <p:nvSpPr>
                <p:cNvPr id="91" name="Rectangle 90">
                  <a:extLst>
                    <a:ext uri="{FF2B5EF4-FFF2-40B4-BE49-F238E27FC236}">
                      <a16:creationId xmlns:a16="http://schemas.microsoft.com/office/drawing/2014/main" id="{F735CC53-612F-06A7-9167-7F1D8B560C60}"/>
                    </a:ext>
                  </a:extLst>
                </p:cNvPr>
                <p:cNvSpPr/>
                <p:nvPr/>
              </p:nvSpPr>
              <p:spPr>
                <a:xfrm>
                  <a:off x="3577368" y="4005902"/>
                  <a:ext cx="1984159" cy="1087944"/>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D3659AA2-2438-3C61-FE2D-BA11BC778938}"/>
                  </a:ext>
                </a:extLst>
              </p:cNvPr>
              <p:cNvGrpSpPr/>
              <p:nvPr/>
            </p:nvGrpSpPr>
            <p:grpSpPr>
              <a:xfrm>
                <a:off x="1780442" y="3172209"/>
                <a:ext cx="1318354" cy="1292003"/>
                <a:chOff x="8374690" y="3996070"/>
                <a:chExt cx="2075012" cy="2033538"/>
              </a:xfrm>
            </p:grpSpPr>
            <p:pic>
              <p:nvPicPr>
                <p:cNvPr id="88" name="Picture 87">
                  <a:extLst>
                    <a:ext uri="{FF2B5EF4-FFF2-40B4-BE49-F238E27FC236}">
                      <a16:creationId xmlns:a16="http://schemas.microsoft.com/office/drawing/2014/main" id="{F7DC9600-A806-2BD0-93AF-E23F45E9BA4E}"/>
                    </a:ext>
                  </a:extLst>
                </p:cNvPr>
                <p:cNvPicPr>
                  <a:picLocks noChangeAspect="1"/>
                </p:cNvPicPr>
                <p:nvPr/>
              </p:nvPicPr>
              <p:blipFill rotWithShape="1">
                <a:blip r:embed="rId15"/>
                <a:srcRect l="54280" t="26707" r="9558" b="26042"/>
                <a:stretch/>
              </p:blipFill>
              <p:spPr>
                <a:xfrm rot="10800000">
                  <a:off x="8374690" y="3996070"/>
                  <a:ext cx="2075012" cy="2033538"/>
                </a:xfrm>
                <a:prstGeom prst="rect">
                  <a:avLst/>
                </a:prstGeom>
              </p:spPr>
            </p:pic>
            <p:sp>
              <p:nvSpPr>
                <p:cNvPr id="89" name="Rectangle 88">
                  <a:extLst>
                    <a:ext uri="{FF2B5EF4-FFF2-40B4-BE49-F238E27FC236}">
                      <a16:creationId xmlns:a16="http://schemas.microsoft.com/office/drawing/2014/main" id="{B91C2730-9A81-CA23-CA23-69193D9D30E9}"/>
                    </a:ext>
                  </a:extLst>
                </p:cNvPr>
                <p:cNvSpPr/>
                <p:nvPr/>
              </p:nvSpPr>
              <p:spPr>
                <a:xfrm>
                  <a:off x="8414244" y="4016716"/>
                  <a:ext cx="1977310" cy="203146"/>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219010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2</a:t>
            </a:fld>
            <a:endParaRPr lang="en-US" dirty="0"/>
          </a:p>
        </p:txBody>
      </p:sp>
      <p:pic>
        <p:nvPicPr>
          <p:cNvPr id="8" name="Picture 7">
            <a:extLst>
              <a:ext uri="{FF2B5EF4-FFF2-40B4-BE49-F238E27FC236}">
                <a16:creationId xmlns:a16="http://schemas.microsoft.com/office/drawing/2014/main" id="{68393B42-A418-01A6-1A52-E4AC061E660A}"/>
              </a:ext>
            </a:extLst>
          </p:cNvPr>
          <p:cNvPicPr>
            <a:picLocks noChangeAspect="1"/>
          </p:cNvPicPr>
          <p:nvPr/>
        </p:nvPicPr>
        <p:blipFill rotWithShape="1">
          <a:blip r:embed="rId3"/>
          <a:srcRect l="12327" t="11429" r="10000" b="10688"/>
          <a:stretch/>
        </p:blipFill>
        <p:spPr>
          <a:xfrm>
            <a:off x="2997199" y="275665"/>
            <a:ext cx="6197601" cy="6214490"/>
          </a:xfrm>
          <a:prstGeom prst="rect">
            <a:avLst/>
          </a:prstGeom>
        </p:spPr>
      </p:pic>
    </p:spTree>
    <p:extLst>
      <p:ext uri="{BB962C8B-B14F-4D97-AF65-F5344CB8AC3E}">
        <p14:creationId xmlns:p14="http://schemas.microsoft.com/office/powerpoint/2010/main" val="305745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3</a:t>
            </a:fld>
            <a:endParaRPr lang="en-US" dirty="0"/>
          </a:p>
        </p:txBody>
      </p:sp>
      <p:pic>
        <p:nvPicPr>
          <p:cNvPr id="3" name="Graphic 2">
            <a:extLst>
              <a:ext uri="{FF2B5EF4-FFF2-40B4-BE49-F238E27FC236}">
                <a16:creationId xmlns:a16="http://schemas.microsoft.com/office/drawing/2014/main" id="{7CBFAF34-660B-90CF-FF19-C4712BD0972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508" b="14114"/>
          <a:stretch/>
        </p:blipFill>
        <p:spPr>
          <a:xfrm>
            <a:off x="7350289" y="2068812"/>
            <a:ext cx="3424503" cy="2465732"/>
          </a:xfrm>
          <a:prstGeom prst="rect">
            <a:avLst/>
          </a:prstGeom>
        </p:spPr>
      </p:pic>
      <p:sp>
        <p:nvSpPr>
          <p:cNvPr id="5" name="Right Arrow 4">
            <a:extLst>
              <a:ext uri="{FF2B5EF4-FFF2-40B4-BE49-F238E27FC236}">
                <a16:creationId xmlns:a16="http://schemas.microsoft.com/office/drawing/2014/main" id="{9514E756-2BB2-484A-31FA-ACE08951CBD3}"/>
              </a:ext>
            </a:extLst>
          </p:cNvPr>
          <p:cNvSpPr/>
          <p:nvPr/>
        </p:nvSpPr>
        <p:spPr>
          <a:xfrm>
            <a:off x="5810743" y="3232974"/>
            <a:ext cx="1080243" cy="2546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6" name="Rectangle 5">
            <a:extLst>
              <a:ext uri="{FF2B5EF4-FFF2-40B4-BE49-F238E27FC236}">
                <a16:creationId xmlns:a16="http://schemas.microsoft.com/office/drawing/2014/main" id="{5BCD1122-9EE2-9B0A-04D7-C99E6B0F008B}"/>
              </a:ext>
            </a:extLst>
          </p:cNvPr>
          <p:cNvSpPr/>
          <p:nvPr/>
        </p:nvSpPr>
        <p:spPr>
          <a:xfrm>
            <a:off x="1368310" y="1628181"/>
            <a:ext cx="9571597" cy="383848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6E8D4-C2CC-9FBA-16AF-5BBF936C5009}"/>
              </a:ext>
            </a:extLst>
          </p:cNvPr>
          <p:cNvSpPr/>
          <p:nvPr/>
        </p:nvSpPr>
        <p:spPr>
          <a:xfrm>
            <a:off x="7233627" y="4886142"/>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Latent dimension trajectories</a:t>
            </a:r>
          </a:p>
        </p:txBody>
      </p:sp>
      <p:sp>
        <p:nvSpPr>
          <p:cNvPr id="8" name="Rectangle 7">
            <a:extLst>
              <a:ext uri="{FF2B5EF4-FFF2-40B4-BE49-F238E27FC236}">
                <a16:creationId xmlns:a16="http://schemas.microsoft.com/office/drawing/2014/main" id="{2B49E67B-B6AF-3754-A519-677C34CE4596}"/>
              </a:ext>
            </a:extLst>
          </p:cNvPr>
          <p:cNvSpPr/>
          <p:nvPr/>
        </p:nvSpPr>
        <p:spPr>
          <a:xfrm>
            <a:off x="2071955" y="4886142"/>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trajectories</a:t>
            </a:r>
          </a:p>
        </p:txBody>
      </p:sp>
      <p:pic>
        <p:nvPicPr>
          <p:cNvPr id="53" name="Picture 52">
            <a:extLst>
              <a:ext uri="{FF2B5EF4-FFF2-40B4-BE49-F238E27FC236}">
                <a16:creationId xmlns:a16="http://schemas.microsoft.com/office/drawing/2014/main" id="{5EBE9792-0290-10A5-BFC2-EFA87316F228}"/>
              </a:ext>
            </a:extLst>
          </p:cNvPr>
          <p:cNvPicPr>
            <a:picLocks noChangeAspect="1"/>
          </p:cNvPicPr>
          <p:nvPr/>
        </p:nvPicPr>
        <p:blipFill>
          <a:blip r:embed="rId5"/>
          <a:stretch>
            <a:fillRect/>
          </a:stretch>
        </p:blipFill>
        <p:spPr>
          <a:xfrm>
            <a:off x="1742154" y="2139639"/>
            <a:ext cx="1126710" cy="1121832"/>
          </a:xfrm>
          <a:prstGeom prst="rect">
            <a:avLst/>
          </a:prstGeom>
        </p:spPr>
      </p:pic>
      <p:pic>
        <p:nvPicPr>
          <p:cNvPr id="54" name="Picture 53">
            <a:extLst>
              <a:ext uri="{FF2B5EF4-FFF2-40B4-BE49-F238E27FC236}">
                <a16:creationId xmlns:a16="http://schemas.microsoft.com/office/drawing/2014/main" id="{B100A178-CB25-77D6-BF89-192755D0C8B2}"/>
              </a:ext>
            </a:extLst>
          </p:cNvPr>
          <p:cNvPicPr>
            <a:picLocks noChangeAspect="1"/>
          </p:cNvPicPr>
          <p:nvPr/>
        </p:nvPicPr>
        <p:blipFill>
          <a:blip r:embed="rId6"/>
          <a:stretch>
            <a:fillRect/>
          </a:stretch>
        </p:blipFill>
        <p:spPr>
          <a:xfrm>
            <a:off x="2993712" y="2139639"/>
            <a:ext cx="1116964" cy="1121832"/>
          </a:xfrm>
          <a:prstGeom prst="rect">
            <a:avLst/>
          </a:prstGeom>
        </p:spPr>
      </p:pic>
      <p:pic>
        <p:nvPicPr>
          <p:cNvPr id="55" name="Picture 54">
            <a:extLst>
              <a:ext uri="{FF2B5EF4-FFF2-40B4-BE49-F238E27FC236}">
                <a16:creationId xmlns:a16="http://schemas.microsoft.com/office/drawing/2014/main" id="{499B35B2-44A4-C61D-23F1-2EED6CEB6998}"/>
              </a:ext>
            </a:extLst>
          </p:cNvPr>
          <p:cNvPicPr>
            <a:picLocks noChangeAspect="1"/>
          </p:cNvPicPr>
          <p:nvPr/>
        </p:nvPicPr>
        <p:blipFill>
          <a:blip r:embed="rId7"/>
          <a:stretch>
            <a:fillRect/>
          </a:stretch>
        </p:blipFill>
        <p:spPr>
          <a:xfrm>
            <a:off x="4227165" y="2131021"/>
            <a:ext cx="1124275" cy="1121832"/>
          </a:xfrm>
          <a:prstGeom prst="rect">
            <a:avLst/>
          </a:prstGeom>
        </p:spPr>
      </p:pic>
      <p:sp>
        <p:nvSpPr>
          <p:cNvPr id="56" name="Rectangle 55">
            <a:extLst>
              <a:ext uri="{FF2B5EF4-FFF2-40B4-BE49-F238E27FC236}">
                <a16:creationId xmlns:a16="http://schemas.microsoft.com/office/drawing/2014/main" id="{69F6B0FA-6855-67CC-A343-699C59A433E7}"/>
              </a:ext>
            </a:extLst>
          </p:cNvPr>
          <p:cNvSpPr/>
          <p:nvPr/>
        </p:nvSpPr>
        <p:spPr>
          <a:xfrm>
            <a:off x="4224362" y="2131021"/>
            <a:ext cx="1126709"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64C6569-FBC2-836D-06DB-87F6FF67237F}"/>
              </a:ext>
            </a:extLst>
          </p:cNvPr>
          <p:cNvSpPr/>
          <p:nvPr/>
        </p:nvSpPr>
        <p:spPr>
          <a:xfrm>
            <a:off x="3028014" y="2139638"/>
            <a:ext cx="1087180"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183B2BA-B5E8-1AAD-008F-E4A900A1A3E4}"/>
              </a:ext>
            </a:extLst>
          </p:cNvPr>
          <p:cNvSpPr/>
          <p:nvPr/>
        </p:nvSpPr>
        <p:spPr>
          <a:xfrm>
            <a:off x="1760259" y="2139639"/>
            <a:ext cx="1116964"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8A42577B-CC9A-D5C8-9ED9-F42BE57D7A0B}"/>
              </a:ext>
            </a:extLst>
          </p:cNvPr>
          <p:cNvGrpSpPr/>
          <p:nvPr/>
        </p:nvGrpSpPr>
        <p:grpSpPr>
          <a:xfrm>
            <a:off x="1764611" y="3515373"/>
            <a:ext cx="1120431" cy="1121832"/>
            <a:chOff x="1076271" y="3963087"/>
            <a:chExt cx="2112571" cy="2120117"/>
          </a:xfrm>
        </p:grpSpPr>
        <p:pic>
          <p:nvPicPr>
            <p:cNvPr id="78" name="Picture 77">
              <a:extLst>
                <a:ext uri="{FF2B5EF4-FFF2-40B4-BE49-F238E27FC236}">
                  <a16:creationId xmlns:a16="http://schemas.microsoft.com/office/drawing/2014/main" id="{78C1AC0B-0634-DC5F-8880-ED9431069037}"/>
                </a:ext>
              </a:extLst>
            </p:cNvPr>
            <p:cNvPicPr>
              <a:picLocks noChangeAspect="1"/>
            </p:cNvPicPr>
            <p:nvPr/>
          </p:nvPicPr>
          <p:blipFill rotWithShape="1">
            <a:blip r:embed="rId8"/>
            <a:srcRect l="54466" t="26319" r="9372" b="25293"/>
            <a:stretch/>
          </p:blipFill>
          <p:spPr>
            <a:xfrm rot="10800000">
              <a:off x="1076271" y="3963087"/>
              <a:ext cx="2112571" cy="2120117"/>
            </a:xfrm>
            <a:prstGeom prst="rect">
              <a:avLst/>
            </a:prstGeom>
          </p:spPr>
        </p:pic>
        <p:sp>
          <p:nvSpPr>
            <p:cNvPr id="79" name="Rectangle 78">
              <a:extLst>
                <a:ext uri="{FF2B5EF4-FFF2-40B4-BE49-F238E27FC236}">
                  <a16:creationId xmlns:a16="http://schemas.microsoft.com/office/drawing/2014/main" id="{3E25D42E-29E8-42E3-6078-3C9EB9443CA8}"/>
                </a:ext>
              </a:extLst>
            </p:cNvPr>
            <p:cNvSpPr/>
            <p:nvPr/>
          </p:nvSpPr>
          <p:spPr>
            <a:xfrm>
              <a:off x="1139181" y="4006518"/>
              <a:ext cx="1984159" cy="1433543"/>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Rectangle 66">
            <a:extLst>
              <a:ext uri="{FF2B5EF4-FFF2-40B4-BE49-F238E27FC236}">
                <a16:creationId xmlns:a16="http://schemas.microsoft.com/office/drawing/2014/main" id="{381A981E-852D-D1F2-2CC1-3D5DF0F78AFF}"/>
              </a:ext>
            </a:extLst>
          </p:cNvPr>
          <p:cNvSpPr/>
          <p:nvPr/>
        </p:nvSpPr>
        <p:spPr>
          <a:xfrm>
            <a:off x="4224973" y="3506279"/>
            <a:ext cx="1144127" cy="1139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73C39E4-461A-76D4-129E-60F1EC8F932B}"/>
              </a:ext>
            </a:extLst>
          </p:cNvPr>
          <p:cNvSpPr/>
          <p:nvPr/>
        </p:nvSpPr>
        <p:spPr>
          <a:xfrm>
            <a:off x="2989052" y="3501192"/>
            <a:ext cx="1148384" cy="11434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AD2B973-78F4-81C6-4942-C0BB290EA311}"/>
              </a:ext>
            </a:extLst>
          </p:cNvPr>
          <p:cNvSpPr/>
          <p:nvPr/>
        </p:nvSpPr>
        <p:spPr>
          <a:xfrm>
            <a:off x="1760259" y="3510408"/>
            <a:ext cx="1126708" cy="1121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14F49425-9EFB-DC56-49DD-EFCC4C016D49}"/>
              </a:ext>
            </a:extLst>
          </p:cNvPr>
          <p:cNvGrpSpPr/>
          <p:nvPr/>
        </p:nvGrpSpPr>
        <p:grpSpPr>
          <a:xfrm>
            <a:off x="3001259" y="3506652"/>
            <a:ext cx="1126488" cy="1130513"/>
            <a:chOff x="3513164" y="3950727"/>
            <a:chExt cx="2112570" cy="2120117"/>
          </a:xfrm>
        </p:grpSpPr>
        <p:pic>
          <p:nvPicPr>
            <p:cNvPr id="76" name="Picture 75">
              <a:extLst>
                <a:ext uri="{FF2B5EF4-FFF2-40B4-BE49-F238E27FC236}">
                  <a16:creationId xmlns:a16="http://schemas.microsoft.com/office/drawing/2014/main" id="{86D6C34E-1C23-E742-FE88-28DC6B5F38A3}"/>
                </a:ext>
              </a:extLst>
            </p:cNvPr>
            <p:cNvPicPr>
              <a:picLocks noChangeAspect="1"/>
            </p:cNvPicPr>
            <p:nvPr/>
          </p:nvPicPr>
          <p:blipFill rotWithShape="1">
            <a:blip r:embed="rId9"/>
            <a:srcRect l="54509" t="26522" r="9330" b="25090"/>
            <a:stretch/>
          </p:blipFill>
          <p:spPr>
            <a:xfrm rot="10800000">
              <a:off x="3513164" y="3950727"/>
              <a:ext cx="2112570" cy="2120117"/>
            </a:xfrm>
            <a:prstGeom prst="rect">
              <a:avLst/>
            </a:prstGeom>
          </p:spPr>
        </p:pic>
        <p:sp>
          <p:nvSpPr>
            <p:cNvPr id="77" name="Rectangle 76">
              <a:extLst>
                <a:ext uri="{FF2B5EF4-FFF2-40B4-BE49-F238E27FC236}">
                  <a16:creationId xmlns:a16="http://schemas.microsoft.com/office/drawing/2014/main" id="{B689E0D7-B01F-5FD0-D5C9-D6F4682A67C7}"/>
                </a:ext>
              </a:extLst>
            </p:cNvPr>
            <p:cNvSpPr/>
            <p:nvPr/>
          </p:nvSpPr>
          <p:spPr>
            <a:xfrm>
              <a:off x="3577368" y="4005902"/>
              <a:ext cx="1984159" cy="1087944"/>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A2487FD0-8D6E-8055-788D-822DACE90708}"/>
              </a:ext>
            </a:extLst>
          </p:cNvPr>
          <p:cNvGrpSpPr/>
          <p:nvPr/>
        </p:nvGrpSpPr>
        <p:grpSpPr>
          <a:xfrm>
            <a:off x="4232777" y="3511727"/>
            <a:ext cx="1162408" cy="1139174"/>
            <a:chOff x="8374690" y="3996070"/>
            <a:chExt cx="2075012" cy="2033538"/>
          </a:xfrm>
        </p:grpSpPr>
        <p:pic>
          <p:nvPicPr>
            <p:cNvPr id="72" name="Picture 71">
              <a:extLst>
                <a:ext uri="{FF2B5EF4-FFF2-40B4-BE49-F238E27FC236}">
                  <a16:creationId xmlns:a16="http://schemas.microsoft.com/office/drawing/2014/main" id="{2040D24F-762C-2930-1CFF-0EA0DCFCC31E}"/>
                </a:ext>
              </a:extLst>
            </p:cNvPr>
            <p:cNvPicPr>
              <a:picLocks noChangeAspect="1"/>
            </p:cNvPicPr>
            <p:nvPr/>
          </p:nvPicPr>
          <p:blipFill rotWithShape="1">
            <a:blip r:embed="rId10"/>
            <a:srcRect l="54280" t="26707" r="9558" b="26042"/>
            <a:stretch/>
          </p:blipFill>
          <p:spPr>
            <a:xfrm rot="10800000">
              <a:off x="8374690" y="3996070"/>
              <a:ext cx="2075012" cy="2033538"/>
            </a:xfrm>
            <a:prstGeom prst="rect">
              <a:avLst/>
            </a:prstGeom>
          </p:spPr>
        </p:pic>
        <p:sp>
          <p:nvSpPr>
            <p:cNvPr id="73" name="Rectangle 72">
              <a:extLst>
                <a:ext uri="{FF2B5EF4-FFF2-40B4-BE49-F238E27FC236}">
                  <a16:creationId xmlns:a16="http://schemas.microsoft.com/office/drawing/2014/main" id="{1C048E6D-4E67-1F2C-EFF5-DABFCA9AD156}"/>
                </a:ext>
              </a:extLst>
            </p:cNvPr>
            <p:cNvSpPr/>
            <p:nvPr/>
          </p:nvSpPr>
          <p:spPr>
            <a:xfrm>
              <a:off x="8414244" y="4016716"/>
              <a:ext cx="1977310" cy="203146"/>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Rectangle 79">
            <a:extLst>
              <a:ext uri="{FF2B5EF4-FFF2-40B4-BE49-F238E27FC236}">
                <a16:creationId xmlns:a16="http://schemas.microsoft.com/office/drawing/2014/main" id="{76DE58CF-110C-AFCB-02CD-CE248303B5EB}"/>
              </a:ext>
            </a:extLst>
          </p:cNvPr>
          <p:cNvSpPr/>
          <p:nvPr/>
        </p:nvSpPr>
        <p:spPr>
          <a:xfrm>
            <a:off x="7512047" y="1136691"/>
            <a:ext cx="3262745" cy="369332"/>
          </a:xfrm>
          <a:prstGeom prst="rect">
            <a:avLst/>
          </a:prstGeom>
        </p:spPr>
        <p:txBody>
          <a:bodyPr wrap="square">
            <a:spAutoFit/>
          </a:bodyPr>
          <a:lstStyle/>
          <a:p>
            <a:pPr algn="ctr"/>
            <a:r>
              <a:rPr lang="en-US" i="1" dirty="0">
                <a:solidFill>
                  <a:srgbClr val="C00000"/>
                </a:solidFill>
                <a:latin typeface="Helvetica" panose="020B0604020202020204" pitchFamily="34" charset="0"/>
              </a:rPr>
              <a:t>Dimensionality reduction</a:t>
            </a:r>
          </a:p>
        </p:txBody>
      </p:sp>
      <p:sp>
        <p:nvSpPr>
          <p:cNvPr id="2" name="Rectangle 1">
            <a:extLst>
              <a:ext uri="{FF2B5EF4-FFF2-40B4-BE49-F238E27FC236}">
                <a16:creationId xmlns:a16="http://schemas.microsoft.com/office/drawing/2014/main" id="{A82C2F91-A7F9-DDF9-D232-5AC6A81C0413}"/>
              </a:ext>
            </a:extLst>
          </p:cNvPr>
          <p:cNvSpPr/>
          <p:nvPr/>
        </p:nvSpPr>
        <p:spPr>
          <a:xfrm>
            <a:off x="5351071" y="3956145"/>
            <a:ext cx="3262745" cy="369332"/>
          </a:xfrm>
          <a:prstGeom prst="rect">
            <a:avLst/>
          </a:prstGeom>
        </p:spPr>
        <p:txBody>
          <a:bodyPr wrap="square">
            <a:spAutoFit/>
          </a:bodyPr>
          <a:lstStyle/>
          <a:p>
            <a:pPr algn="ctr"/>
            <a:r>
              <a:rPr lang="en-US" dirty="0">
                <a:latin typeface="Helvetica" panose="020B0604020202020204" pitchFamily="34" charset="0"/>
              </a:rPr>
              <a:t>Principal Component Analysis</a:t>
            </a:r>
          </a:p>
        </p:txBody>
      </p:sp>
      <p:sp>
        <p:nvSpPr>
          <p:cNvPr id="9" name="Rectangle 8">
            <a:extLst>
              <a:ext uri="{FF2B5EF4-FFF2-40B4-BE49-F238E27FC236}">
                <a16:creationId xmlns:a16="http://schemas.microsoft.com/office/drawing/2014/main" id="{5F557B3D-027F-750F-04DC-16668C60986F}"/>
              </a:ext>
            </a:extLst>
          </p:cNvPr>
          <p:cNvSpPr/>
          <p:nvPr/>
        </p:nvSpPr>
        <p:spPr>
          <a:xfrm>
            <a:off x="5332408" y="4868418"/>
            <a:ext cx="3262745" cy="369332"/>
          </a:xfrm>
          <a:prstGeom prst="rect">
            <a:avLst/>
          </a:prstGeom>
        </p:spPr>
        <p:txBody>
          <a:bodyPr wrap="square">
            <a:spAutoFit/>
          </a:bodyPr>
          <a:lstStyle/>
          <a:p>
            <a:pPr algn="ctr"/>
            <a:r>
              <a:rPr lang="en-US" dirty="0">
                <a:latin typeface="Helvetica" panose="020B0604020202020204" pitchFamily="34" charset="0"/>
              </a:rPr>
              <a:t>Autoencoders</a:t>
            </a:r>
          </a:p>
        </p:txBody>
      </p:sp>
      <p:sp>
        <p:nvSpPr>
          <p:cNvPr id="10" name="Rectangle 9">
            <a:extLst>
              <a:ext uri="{FF2B5EF4-FFF2-40B4-BE49-F238E27FC236}">
                <a16:creationId xmlns:a16="http://schemas.microsoft.com/office/drawing/2014/main" id="{A30425CF-BD94-4080-1400-30406FDC7876}"/>
              </a:ext>
            </a:extLst>
          </p:cNvPr>
          <p:cNvSpPr/>
          <p:nvPr/>
        </p:nvSpPr>
        <p:spPr>
          <a:xfrm>
            <a:off x="5332407" y="5770005"/>
            <a:ext cx="3262745" cy="369332"/>
          </a:xfrm>
          <a:prstGeom prst="rect">
            <a:avLst/>
          </a:prstGeom>
        </p:spPr>
        <p:txBody>
          <a:bodyPr wrap="square">
            <a:spAutoFit/>
          </a:bodyPr>
          <a:lstStyle/>
          <a:p>
            <a:pPr algn="ctr"/>
            <a:r>
              <a:rPr lang="en-US" dirty="0">
                <a:latin typeface="Helvetica" panose="020B0604020202020204" pitchFamily="34" charset="0"/>
              </a:rPr>
              <a:t>Diffusion Maps</a:t>
            </a:r>
          </a:p>
        </p:txBody>
      </p:sp>
    </p:spTree>
    <p:extLst>
      <p:ext uri="{BB962C8B-B14F-4D97-AF65-F5344CB8AC3E}">
        <p14:creationId xmlns:p14="http://schemas.microsoft.com/office/powerpoint/2010/main" val="177086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4</a:t>
            </a:fld>
            <a:endParaRPr lang="en-US" dirty="0"/>
          </a:p>
        </p:txBody>
      </p:sp>
      <p:pic>
        <p:nvPicPr>
          <p:cNvPr id="3" name="Graphic 2">
            <a:extLst>
              <a:ext uri="{FF2B5EF4-FFF2-40B4-BE49-F238E27FC236}">
                <a16:creationId xmlns:a16="http://schemas.microsoft.com/office/drawing/2014/main" id="{7CBFAF34-660B-90CF-FF19-C4712BD0972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508" b="14114"/>
          <a:stretch/>
        </p:blipFill>
        <p:spPr>
          <a:xfrm>
            <a:off x="7700538" y="2408355"/>
            <a:ext cx="2965393" cy="2135161"/>
          </a:xfrm>
          <a:prstGeom prst="rect">
            <a:avLst/>
          </a:prstGeom>
        </p:spPr>
      </p:pic>
      <p:sp>
        <p:nvSpPr>
          <p:cNvPr id="5" name="Right Arrow 4">
            <a:extLst>
              <a:ext uri="{FF2B5EF4-FFF2-40B4-BE49-F238E27FC236}">
                <a16:creationId xmlns:a16="http://schemas.microsoft.com/office/drawing/2014/main" id="{9514E756-2BB2-484A-31FA-ACE08951CBD3}"/>
              </a:ext>
            </a:extLst>
          </p:cNvPr>
          <p:cNvSpPr/>
          <p:nvPr/>
        </p:nvSpPr>
        <p:spPr>
          <a:xfrm>
            <a:off x="5948374" y="3220191"/>
            <a:ext cx="1374431" cy="2546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6" name="Rectangle 5">
            <a:extLst>
              <a:ext uri="{FF2B5EF4-FFF2-40B4-BE49-F238E27FC236}">
                <a16:creationId xmlns:a16="http://schemas.microsoft.com/office/drawing/2014/main" id="{5BCD1122-9EE2-9B0A-04D7-C99E6B0F008B}"/>
              </a:ext>
            </a:extLst>
          </p:cNvPr>
          <p:cNvSpPr/>
          <p:nvPr/>
        </p:nvSpPr>
        <p:spPr>
          <a:xfrm>
            <a:off x="1368310" y="1628181"/>
            <a:ext cx="9571597" cy="383848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6E8D4-C2CC-9FBA-16AF-5BBF936C5009}"/>
              </a:ext>
            </a:extLst>
          </p:cNvPr>
          <p:cNvSpPr/>
          <p:nvPr/>
        </p:nvSpPr>
        <p:spPr>
          <a:xfrm>
            <a:off x="7551861" y="4884023"/>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Latent dimension trajectories</a:t>
            </a:r>
          </a:p>
        </p:txBody>
      </p:sp>
      <p:sp>
        <p:nvSpPr>
          <p:cNvPr id="8" name="Rectangle 7">
            <a:extLst>
              <a:ext uri="{FF2B5EF4-FFF2-40B4-BE49-F238E27FC236}">
                <a16:creationId xmlns:a16="http://schemas.microsoft.com/office/drawing/2014/main" id="{2B49E67B-B6AF-3754-A519-677C34CE4596}"/>
              </a:ext>
            </a:extLst>
          </p:cNvPr>
          <p:cNvSpPr/>
          <p:nvPr/>
        </p:nvSpPr>
        <p:spPr>
          <a:xfrm>
            <a:off x="1855327" y="4888785"/>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trajectories</a:t>
            </a:r>
          </a:p>
        </p:txBody>
      </p:sp>
      <p:sp>
        <p:nvSpPr>
          <p:cNvPr id="80" name="Rectangle 79">
            <a:extLst>
              <a:ext uri="{FF2B5EF4-FFF2-40B4-BE49-F238E27FC236}">
                <a16:creationId xmlns:a16="http://schemas.microsoft.com/office/drawing/2014/main" id="{76DE58CF-110C-AFCB-02CD-CE248303B5EB}"/>
              </a:ext>
            </a:extLst>
          </p:cNvPr>
          <p:cNvSpPr/>
          <p:nvPr/>
        </p:nvSpPr>
        <p:spPr>
          <a:xfrm>
            <a:off x="7512047" y="1136691"/>
            <a:ext cx="3262745" cy="369332"/>
          </a:xfrm>
          <a:prstGeom prst="rect">
            <a:avLst/>
          </a:prstGeom>
        </p:spPr>
        <p:txBody>
          <a:bodyPr wrap="square">
            <a:spAutoFit/>
          </a:bodyPr>
          <a:lstStyle/>
          <a:p>
            <a:pPr algn="ctr"/>
            <a:r>
              <a:rPr lang="en-US" i="1" dirty="0">
                <a:solidFill>
                  <a:srgbClr val="C00000"/>
                </a:solidFill>
                <a:latin typeface="Helvetica" panose="020B0604020202020204" pitchFamily="34" charset="0"/>
              </a:rPr>
              <a:t>Dimensionality reduction</a:t>
            </a:r>
          </a:p>
        </p:txBody>
      </p:sp>
      <p:sp>
        <p:nvSpPr>
          <p:cNvPr id="2" name="Rectangle 1">
            <a:extLst>
              <a:ext uri="{FF2B5EF4-FFF2-40B4-BE49-F238E27FC236}">
                <a16:creationId xmlns:a16="http://schemas.microsoft.com/office/drawing/2014/main" id="{A82C2F91-A7F9-DDF9-D232-5AC6A81C0413}"/>
              </a:ext>
            </a:extLst>
          </p:cNvPr>
          <p:cNvSpPr/>
          <p:nvPr/>
        </p:nvSpPr>
        <p:spPr>
          <a:xfrm>
            <a:off x="6213534" y="3598506"/>
            <a:ext cx="844114" cy="369332"/>
          </a:xfrm>
          <a:prstGeom prst="rect">
            <a:avLst/>
          </a:prstGeom>
        </p:spPr>
        <p:txBody>
          <a:bodyPr wrap="square">
            <a:spAutoFit/>
          </a:bodyPr>
          <a:lstStyle/>
          <a:p>
            <a:pPr algn="ctr"/>
            <a:r>
              <a:rPr lang="en-US" dirty="0">
                <a:solidFill>
                  <a:schemeClr val="accent3">
                    <a:lumMod val="50000"/>
                  </a:schemeClr>
                </a:solidFill>
                <a:latin typeface="Helvetica" panose="020B0604020202020204" pitchFamily="34" charset="0"/>
              </a:rPr>
              <a:t>PCA</a:t>
            </a:r>
          </a:p>
        </p:txBody>
      </p:sp>
      <p:sp>
        <p:nvSpPr>
          <p:cNvPr id="9" name="Rectangle 8">
            <a:extLst>
              <a:ext uri="{FF2B5EF4-FFF2-40B4-BE49-F238E27FC236}">
                <a16:creationId xmlns:a16="http://schemas.microsoft.com/office/drawing/2014/main" id="{5F557B3D-027F-750F-04DC-16668C60986F}"/>
              </a:ext>
            </a:extLst>
          </p:cNvPr>
          <p:cNvSpPr/>
          <p:nvPr/>
        </p:nvSpPr>
        <p:spPr>
          <a:xfrm>
            <a:off x="5684981" y="3947131"/>
            <a:ext cx="1901219" cy="369332"/>
          </a:xfrm>
          <a:prstGeom prst="rect">
            <a:avLst/>
          </a:prstGeom>
        </p:spPr>
        <p:txBody>
          <a:bodyPr wrap="square">
            <a:spAutoFit/>
          </a:bodyPr>
          <a:lstStyle/>
          <a:p>
            <a:pPr algn="ctr"/>
            <a:r>
              <a:rPr lang="en-US" dirty="0">
                <a:solidFill>
                  <a:schemeClr val="accent3">
                    <a:lumMod val="75000"/>
                  </a:schemeClr>
                </a:solidFill>
                <a:latin typeface="Helvetica" panose="020B0604020202020204" pitchFamily="34" charset="0"/>
              </a:rPr>
              <a:t>Autoencoders</a:t>
            </a:r>
          </a:p>
        </p:txBody>
      </p:sp>
      <p:sp>
        <p:nvSpPr>
          <p:cNvPr id="10" name="Rectangle 9">
            <a:extLst>
              <a:ext uri="{FF2B5EF4-FFF2-40B4-BE49-F238E27FC236}">
                <a16:creationId xmlns:a16="http://schemas.microsoft.com/office/drawing/2014/main" id="{A30425CF-BD94-4080-1400-30406FDC7876}"/>
              </a:ext>
            </a:extLst>
          </p:cNvPr>
          <p:cNvSpPr/>
          <p:nvPr/>
        </p:nvSpPr>
        <p:spPr>
          <a:xfrm>
            <a:off x="5667585" y="4358850"/>
            <a:ext cx="1977896" cy="369332"/>
          </a:xfrm>
          <a:prstGeom prst="rect">
            <a:avLst/>
          </a:prstGeom>
        </p:spPr>
        <p:txBody>
          <a:bodyPr wrap="square">
            <a:spAutoFit/>
          </a:bodyPr>
          <a:lstStyle/>
          <a:p>
            <a:pPr algn="ctr"/>
            <a:r>
              <a:rPr lang="en-US" dirty="0">
                <a:solidFill>
                  <a:srgbClr val="FFC000"/>
                </a:solidFill>
                <a:latin typeface="Helvetica" panose="020B0604020202020204" pitchFamily="34" charset="0"/>
              </a:rPr>
              <a:t>Diffusion Maps</a:t>
            </a:r>
          </a:p>
        </p:txBody>
      </p:sp>
      <p:pic>
        <p:nvPicPr>
          <p:cNvPr id="11" name="Picture 10">
            <a:extLst>
              <a:ext uri="{FF2B5EF4-FFF2-40B4-BE49-F238E27FC236}">
                <a16:creationId xmlns:a16="http://schemas.microsoft.com/office/drawing/2014/main" id="{0DB6D26A-0363-C2F4-9747-32162D72A9B4}"/>
              </a:ext>
            </a:extLst>
          </p:cNvPr>
          <p:cNvPicPr>
            <a:picLocks noChangeAspect="1"/>
          </p:cNvPicPr>
          <p:nvPr/>
        </p:nvPicPr>
        <p:blipFill rotWithShape="1">
          <a:blip r:embed="rId5"/>
          <a:srcRect l="12327" t="11429" r="29463" b="68745"/>
          <a:stretch/>
        </p:blipFill>
        <p:spPr>
          <a:xfrm>
            <a:off x="1564902" y="2774440"/>
            <a:ext cx="3843596" cy="1309120"/>
          </a:xfrm>
          <a:prstGeom prst="rect">
            <a:avLst/>
          </a:prstGeom>
        </p:spPr>
      </p:pic>
    </p:spTree>
    <p:extLst>
      <p:ext uri="{BB962C8B-B14F-4D97-AF65-F5344CB8AC3E}">
        <p14:creationId xmlns:p14="http://schemas.microsoft.com/office/powerpoint/2010/main" val="387728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5</a:t>
            </a:fld>
            <a:endParaRPr lang="en-US" dirty="0"/>
          </a:p>
        </p:txBody>
      </p:sp>
      <p:sp>
        <p:nvSpPr>
          <p:cNvPr id="11" name="Rectangle 10">
            <a:extLst>
              <a:ext uri="{FF2B5EF4-FFF2-40B4-BE49-F238E27FC236}">
                <a16:creationId xmlns:a16="http://schemas.microsoft.com/office/drawing/2014/main" id="{2AA6EE3E-A4FE-6381-EB50-09B02BD79EC3}"/>
              </a:ext>
            </a:extLst>
          </p:cNvPr>
          <p:cNvSpPr/>
          <p:nvPr/>
        </p:nvSpPr>
        <p:spPr>
          <a:xfrm>
            <a:off x="2823092" y="3437647"/>
            <a:ext cx="283361" cy="261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4751D9B-3981-F584-B8B2-F399FBF14536}"/>
                  </a:ext>
                </a:extLst>
              </p:cNvPr>
              <p:cNvSpPr txBox="1"/>
              <p:nvPr/>
            </p:nvSpPr>
            <p:spPr>
              <a:xfrm>
                <a:off x="2841116" y="3337051"/>
                <a:ext cx="247312"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dirty="0"/>
              </a:p>
            </p:txBody>
          </p:sp>
        </mc:Choice>
        <mc:Fallback>
          <p:sp>
            <p:nvSpPr>
              <p:cNvPr id="19" name="TextBox 18">
                <a:extLst>
                  <a:ext uri="{FF2B5EF4-FFF2-40B4-BE49-F238E27FC236}">
                    <a16:creationId xmlns:a16="http://schemas.microsoft.com/office/drawing/2014/main" id="{24751D9B-3981-F584-B8B2-F399FBF14536}"/>
                  </a:ext>
                </a:extLst>
              </p:cNvPr>
              <p:cNvSpPr txBox="1">
                <a:spLocks noRot="1" noChangeAspect="1" noMove="1" noResize="1" noEditPoints="1" noAdjustHandles="1" noChangeArrowheads="1" noChangeShapeType="1" noTextEdit="1"/>
              </p:cNvSpPr>
              <p:nvPr/>
            </p:nvSpPr>
            <p:spPr>
              <a:xfrm>
                <a:off x="2841116" y="3337051"/>
                <a:ext cx="247312" cy="369332"/>
              </a:xfrm>
              <a:prstGeom prst="rect">
                <a:avLst/>
              </a:prstGeom>
              <a:blipFill>
                <a:blip r:embed="rId3"/>
                <a:stretch>
                  <a:fillRect l="-9524" r="-47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C9AD925-9FE3-7A33-F4C2-0CC39E0C79BF}"/>
              </a:ext>
            </a:extLst>
          </p:cNvPr>
          <p:cNvSpPr/>
          <p:nvPr/>
        </p:nvSpPr>
        <p:spPr>
          <a:xfrm>
            <a:off x="1337382" y="1784077"/>
            <a:ext cx="9517236" cy="3838483"/>
          </a:xfrm>
          <a:prstGeom prst="rect">
            <a:avLst/>
          </a:prstGeom>
          <a:noFill/>
          <a:ln w="2857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latin typeface="Helvetica" pitchFamily="2" charset="0"/>
              </a:rPr>
              <a:t>Metric:</a:t>
            </a:r>
            <a:endParaRPr lang="en-US" dirty="0"/>
          </a:p>
        </p:txBody>
      </p:sp>
      <p:sp>
        <p:nvSpPr>
          <p:cNvPr id="9" name="Rectangle 8">
            <a:extLst>
              <a:ext uri="{FF2B5EF4-FFF2-40B4-BE49-F238E27FC236}">
                <a16:creationId xmlns:a16="http://schemas.microsoft.com/office/drawing/2014/main" id="{E8B691B6-6393-8A4D-CFDA-9A52249FBE89}"/>
              </a:ext>
            </a:extLst>
          </p:cNvPr>
          <p:cNvSpPr/>
          <p:nvPr/>
        </p:nvSpPr>
        <p:spPr>
          <a:xfrm>
            <a:off x="4464627" y="1287921"/>
            <a:ext cx="3262745" cy="369332"/>
          </a:xfrm>
          <a:prstGeom prst="rect">
            <a:avLst/>
          </a:prstGeom>
        </p:spPr>
        <p:txBody>
          <a:bodyPr wrap="square">
            <a:spAutoFit/>
          </a:bodyPr>
          <a:lstStyle/>
          <a:p>
            <a:pPr algn="ctr"/>
            <a:r>
              <a:rPr lang="en-US" i="1" dirty="0">
                <a:solidFill>
                  <a:srgbClr val="0070C0"/>
                </a:solidFill>
                <a:latin typeface="Helvetica" panose="020B0604020202020204" pitchFamily="34" charset="0"/>
              </a:rPr>
              <a:t>Metrics</a:t>
            </a:r>
          </a:p>
        </p:txBody>
      </p:sp>
      <p:sp>
        <p:nvSpPr>
          <p:cNvPr id="24" name="Rectangle 23">
            <a:extLst>
              <a:ext uri="{FF2B5EF4-FFF2-40B4-BE49-F238E27FC236}">
                <a16:creationId xmlns:a16="http://schemas.microsoft.com/office/drawing/2014/main" id="{34595CE5-BDA2-A903-700C-E058DFA0FF6A}"/>
              </a:ext>
            </a:extLst>
          </p:cNvPr>
          <p:cNvSpPr/>
          <p:nvPr/>
        </p:nvSpPr>
        <p:spPr>
          <a:xfrm>
            <a:off x="1862415" y="2211176"/>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Global reconstruction</a:t>
            </a:r>
          </a:p>
        </p:txBody>
      </p:sp>
      <p:sp>
        <p:nvSpPr>
          <p:cNvPr id="26" name="Rectangle 25">
            <a:extLst>
              <a:ext uri="{FF2B5EF4-FFF2-40B4-BE49-F238E27FC236}">
                <a16:creationId xmlns:a16="http://schemas.microsoft.com/office/drawing/2014/main" id="{115F3F89-F47C-8B5E-4C47-A89E9A12449B}"/>
              </a:ext>
            </a:extLst>
          </p:cNvPr>
          <p:cNvSpPr/>
          <p:nvPr/>
        </p:nvSpPr>
        <p:spPr>
          <a:xfrm>
            <a:off x="8478289" y="2192867"/>
            <a:ext cx="1458297" cy="369332"/>
          </a:xfrm>
          <a:prstGeom prst="rect">
            <a:avLst/>
          </a:prstGeom>
        </p:spPr>
        <p:txBody>
          <a:bodyPr wrap="square">
            <a:spAutoFit/>
          </a:bodyPr>
          <a:lstStyle/>
          <a:p>
            <a:pPr algn="ctr"/>
            <a:r>
              <a:rPr lang="en-US" dirty="0">
                <a:solidFill>
                  <a:srgbClr val="0070C0"/>
                </a:solidFill>
                <a:latin typeface="Helvetica" panose="020B0604020202020204" pitchFamily="34" charset="0"/>
              </a:rPr>
              <a:t>Smoothness</a:t>
            </a:r>
          </a:p>
        </p:txBody>
      </p:sp>
      <p:sp>
        <p:nvSpPr>
          <p:cNvPr id="27" name="Rectangle 26">
            <a:extLst>
              <a:ext uri="{FF2B5EF4-FFF2-40B4-BE49-F238E27FC236}">
                <a16:creationId xmlns:a16="http://schemas.microsoft.com/office/drawing/2014/main" id="{638AEE4E-60D5-29AF-5D85-E09F1526153B}"/>
              </a:ext>
            </a:extLst>
          </p:cNvPr>
          <p:cNvSpPr/>
          <p:nvPr/>
        </p:nvSpPr>
        <p:spPr>
          <a:xfrm>
            <a:off x="4937443" y="2211176"/>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Local reconstruction</a:t>
            </a:r>
          </a:p>
        </p:txBody>
      </p:sp>
      <p:sp>
        <p:nvSpPr>
          <p:cNvPr id="65" name="Rectangle 64">
            <a:extLst>
              <a:ext uri="{FF2B5EF4-FFF2-40B4-BE49-F238E27FC236}">
                <a16:creationId xmlns:a16="http://schemas.microsoft.com/office/drawing/2014/main" id="{1B9ECFD5-1584-D5C0-21BE-30CB479F7B5E}"/>
              </a:ext>
            </a:extLst>
          </p:cNvPr>
          <p:cNvSpPr/>
          <p:nvPr/>
        </p:nvSpPr>
        <p:spPr>
          <a:xfrm>
            <a:off x="1791234" y="3167617"/>
            <a:ext cx="768434" cy="76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2D13FB7B-9A18-91FD-7128-FF6FF7541C1F}"/>
              </a:ext>
            </a:extLst>
          </p:cNvPr>
          <p:cNvCxnSpPr>
            <a:cxnSpLocks/>
          </p:cNvCxnSpPr>
          <p:nvPr/>
        </p:nvCxnSpPr>
        <p:spPr>
          <a:xfrm>
            <a:off x="2570179" y="3163711"/>
            <a:ext cx="250012" cy="270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E4FE261-E23C-06AE-81F2-D140C8EC8A41}"/>
              </a:ext>
            </a:extLst>
          </p:cNvPr>
          <p:cNvCxnSpPr>
            <a:cxnSpLocks/>
          </p:cNvCxnSpPr>
          <p:nvPr/>
        </p:nvCxnSpPr>
        <p:spPr>
          <a:xfrm flipV="1">
            <a:off x="2554136" y="3704581"/>
            <a:ext cx="281326" cy="238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4097C57-6AFE-7F1F-9216-09D73CD7DF78}"/>
              </a:ext>
            </a:extLst>
          </p:cNvPr>
          <p:cNvCxnSpPr>
            <a:cxnSpLocks/>
          </p:cNvCxnSpPr>
          <p:nvPr/>
        </p:nvCxnSpPr>
        <p:spPr>
          <a:xfrm flipH="1" flipV="1">
            <a:off x="3110261" y="3698808"/>
            <a:ext cx="258609" cy="236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44F76E7-8569-F2BB-4732-61ED9D0616F2}"/>
              </a:ext>
            </a:extLst>
          </p:cNvPr>
          <p:cNvCxnSpPr>
            <a:cxnSpLocks/>
          </p:cNvCxnSpPr>
          <p:nvPr/>
        </p:nvCxnSpPr>
        <p:spPr>
          <a:xfrm flipH="1">
            <a:off x="3110167" y="3159467"/>
            <a:ext cx="254887" cy="281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8" name="Rectangle 97">
                <a:extLst>
                  <a:ext uri="{FF2B5EF4-FFF2-40B4-BE49-F238E27FC236}">
                    <a16:creationId xmlns:a16="http://schemas.microsoft.com/office/drawing/2014/main" id="{E4C2CE8D-2DB3-E352-E251-7A16B756A7FD}"/>
                  </a:ext>
                </a:extLst>
              </p:cNvPr>
              <p:cNvSpPr/>
              <p:nvPr/>
            </p:nvSpPr>
            <p:spPr>
              <a:xfrm>
                <a:off x="1557275" y="4565933"/>
                <a:ext cx="2942050" cy="81984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𝑅𝑀𝑆𝐸</m:t>
                      </m:r>
                      <m:r>
                        <a:rPr lang="en-US" sz="1600" b="0" i="1" smtClean="0">
                          <a:latin typeface="Cambria Math" panose="02040503050406030204" pitchFamily="18" charset="0"/>
                        </a:rPr>
                        <m:t>=</m:t>
                      </m:r>
                      <m:rad>
                        <m:radPr>
                          <m:degHide m:val="on"/>
                          <m:ctrlPr>
                            <a:rPr lang="en-US" sz="1600" i="1" smtClean="0">
                              <a:latin typeface="Cambria Math" panose="02040503050406030204" pitchFamily="18" charset="0"/>
                            </a:rPr>
                          </m:ctrlPr>
                        </m:radPr>
                        <m:deg/>
                        <m:e>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𝑗</m:t>
                                  </m:r>
                                </m:sub>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r>
                                            <a:rPr lang="en-US" sz="1600" i="1">
                                              <a:latin typeface="Cambria Math" panose="02040503050406030204" pitchFamily="18" charset="0"/>
                                            </a:rPr>
                                            <m:t> −</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e>
                                          </m:acc>
                                        </m:e>
                                      </m:d>
                                    </m:e>
                                    <m:sup>
                                      <m:r>
                                        <a:rPr lang="en-US" sz="1600" i="1">
                                          <a:latin typeface="Cambria Math" panose="02040503050406030204" pitchFamily="18" charset="0"/>
                                        </a:rPr>
                                        <m:t>2</m:t>
                                      </m:r>
                                    </m:sup>
                                  </m:sSup>
                                </m:e>
                              </m:nary>
                            </m:e>
                          </m:nary>
                        </m:e>
                      </m:rad>
                    </m:oMath>
                  </m:oMathPara>
                </a14:m>
                <a:endParaRPr lang="en-US" sz="1400" dirty="0">
                  <a:latin typeface="Helvetica" panose="020B0604020202020204" pitchFamily="34" charset="0"/>
                </a:endParaRPr>
              </a:p>
            </p:txBody>
          </p:sp>
        </mc:Choice>
        <mc:Fallback>
          <p:sp>
            <p:nvSpPr>
              <p:cNvPr id="98" name="Rectangle 97">
                <a:extLst>
                  <a:ext uri="{FF2B5EF4-FFF2-40B4-BE49-F238E27FC236}">
                    <a16:creationId xmlns:a16="http://schemas.microsoft.com/office/drawing/2014/main" id="{E4C2CE8D-2DB3-E352-E251-7A16B756A7FD}"/>
                  </a:ext>
                </a:extLst>
              </p:cNvPr>
              <p:cNvSpPr>
                <a:spLocks noRot="1" noChangeAspect="1" noMove="1" noResize="1" noEditPoints="1" noAdjustHandles="1" noChangeArrowheads="1" noChangeShapeType="1" noTextEdit="1"/>
              </p:cNvSpPr>
              <p:nvPr/>
            </p:nvSpPr>
            <p:spPr>
              <a:xfrm>
                <a:off x="1557275" y="4565933"/>
                <a:ext cx="2942050" cy="819840"/>
              </a:xfrm>
              <a:prstGeom prst="rect">
                <a:avLst/>
              </a:prstGeom>
              <a:blipFill>
                <a:blip r:embed="rId4"/>
                <a:stretch>
                  <a:fillRect t="-93846" b="-14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9" name="Rectangle 98">
                <a:extLst>
                  <a:ext uri="{FF2B5EF4-FFF2-40B4-BE49-F238E27FC236}">
                    <a16:creationId xmlns:a16="http://schemas.microsoft.com/office/drawing/2014/main" id="{CDD1F5FB-EB9C-83A3-8828-2B0B4FAF0CD4}"/>
                  </a:ext>
                </a:extLst>
              </p:cNvPr>
              <p:cNvSpPr/>
              <p:nvPr/>
            </p:nvSpPr>
            <p:spPr>
              <a:xfrm>
                <a:off x="1980466" y="4055508"/>
                <a:ext cx="405860" cy="32508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i="1" smtClean="0">
                              <a:latin typeface="Cambria Math" panose="02040503050406030204" pitchFamily="18" charset="0"/>
                            </a:rPr>
                            <m:t>𝑋</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oMath>
                  </m:oMathPara>
                </a14:m>
                <a:endParaRPr lang="en-US" sz="1400" dirty="0">
                  <a:latin typeface="Helvetica" panose="020B0604020202020204" pitchFamily="34" charset="0"/>
                </a:endParaRPr>
              </a:p>
            </p:txBody>
          </p:sp>
        </mc:Choice>
        <mc:Fallback>
          <p:sp>
            <p:nvSpPr>
              <p:cNvPr id="99" name="Rectangle 98">
                <a:extLst>
                  <a:ext uri="{FF2B5EF4-FFF2-40B4-BE49-F238E27FC236}">
                    <a16:creationId xmlns:a16="http://schemas.microsoft.com/office/drawing/2014/main" id="{CDD1F5FB-EB9C-83A3-8828-2B0B4FAF0CD4}"/>
                  </a:ext>
                </a:extLst>
              </p:cNvPr>
              <p:cNvSpPr>
                <a:spLocks noRot="1" noChangeAspect="1" noMove="1" noResize="1" noEditPoints="1" noAdjustHandles="1" noChangeArrowheads="1" noChangeShapeType="1" noTextEdit="1"/>
              </p:cNvSpPr>
              <p:nvPr/>
            </p:nvSpPr>
            <p:spPr>
              <a:xfrm>
                <a:off x="1980466" y="4055508"/>
                <a:ext cx="405860" cy="325089"/>
              </a:xfrm>
              <a:prstGeom prst="rect">
                <a:avLst/>
              </a:prstGeom>
              <a:blipFill>
                <a:blip r:embed="rId5"/>
                <a:stretch>
                  <a:fillRect l="-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0" name="Rectangle 99">
                <a:extLst>
                  <a:ext uri="{FF2B5EF4-FFF2-40B4-BE49-F238E27FC236}">
                    <a16:creationId xmlns:a16="http://schemas.microsoft.com/office/drawing/2014/main" id="{194BA00E-4FDE-3E12-BC12-DE4FA8E43855}"/>
                  </a:ext>
                </a:extLst>
              </p:cNvPr>
              <p:cNvSpPr/>
              <p:nvPr/>
            </p:nvSpPr>
            <p:spPr>
              <a:xfrm>
                <a:off x="3693059" y="4055508"/>
                <a:ext cx="405860" cy="3356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sub>
                          </m:sSub>
                        </m:e>
                      </m:acc>
                    </m:oMath>
                  </m:oMathPara>
                </a14:m>
                <a:endParaRPr lang="en-US" sz="1400" dirty="0">
                  <a:latin typeface="Helvetica" panose="020B0604020202020204" pitchFamily="34" charset="0"/>
                </a:endParaRPr>
              </a:p>
            </p:txBody>
          </p:sp>
        </mc:Choice>
        <mc:Fallback>
          <p:sp>
            <p:nvSpPr>
              <p:cNvPr id="100" name="Rectangle 99">
                <a:extLst>
                  <a:ext uri="{FF2B5EF4-FFF2-40B4-BE49-F238E27FC236}">
                    <a16:creationId xmlns:a16="http://schemas.microsoft.com/office/drawing/2014/main" id="{194BA00E-4FDE-3E12-BC12-DE4FA8E43855}"/>
                  </a:ext>
                </a:extLst>
              </p:cNvPr>
              <p:cNvSpPr>
                <a:spLocks noRot="1" noChangeAspect="1" noMove="1" noResize="1" noEditPoints="1" noAdjustHandles="1" noChangeArrowheads="1" noChangeShapeType="1" noTextEdit="1"/>
              </p:cNvSpPr>
              <p:nvPr/>
            </p:nvSpPr>
            <p:spPr>
              <a:xfrm>
                <a:off x="3693059" y="4055508"/>
                <a:ext cx="405860" cy="335669"/>
              </a:xfrm>
              <a:prstGeom prst="rect">
                <a:avLst/>
              </a:prstGeom>
              <a:blipFill>
                <a:blip r:embed="rId6"/>
                <a:stretch>
                  <a:fillRect l="-3030" b="-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Rectangle 102">
                <a:extLst>
                  <a:ext uri="{FF2B5EF4-FFF2-40B4-BE49-F238E27FC236}">
                    <a16:creationId xmlns:a16="http://schemas.microsoft.com/office/drawing/2014/main" id="{2B122081-BEC9-C9EF-F257-D349C1004EB4}"/>
                  </a:ext>
                </a:extLst>
              </p:cNvPr>
              <p:cNvSpPr/>
              <p:nvPr/>
            </p:nvSpPr>
            <p:spPr>
              <a:xfrm>
                <a:off x="4868807" y="4761366"/>
                <a:ext cx="2503768" cy="584775"/>
              </a:xfrm>
              <a:prstGeom prst="rect">
                <a:avLst/>
              </a:prstGeom>
            </p:spPr>
            <p:txBody>
              <a:bodyPr wrap="square">
                <a:spAutoFit/>
              </a:bodyPr>
              <a:lstStyle/>
              <a:p>
                <a:pPr marL="342900" indent="-342900">
                  <a:buAutoNum type="alphaLcParenBoth"/>
                </a:pPr>
                <a:r>
                  <a:rPr lang="en-US" sz="1600" b="0" dirty="0">
                    <a:latin typeface="Helvetica" pitchFamily="2" charset="0"/>
                  </a:rPr>
                  <a:t>1</a:t>
                </a:r>
                <a:r>
                  <a:rPr lang="en-US" sz="1600" b="0" baseline="30000" dirty="0">
                    <a:latin typeface="Helvetica" pitchFamily="2" charset="0"/>
                  </a:rPr>
                  <a:t>st</a:t>
                </a:r>
                <a:r>
                  <a:rPr lang="en-US" sz="1600" b="0" dirty="0">
                    <a:latin typeface="Helvetica" pitchFamily="2" charset="0"/>
                  </a:rPr>
                  <a:t> minimum of </a:t>
                </a:r>
                <a14:m>
                  <m:oMath xmlns:m="http://schemas.openxmlformats.org/officeDocument/2006/math">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r>
                      <a:rPr lang="en-US" sz="1600" i="1">
                        <a:latin typeface="Cambria Math" panose="02040503050406030204" pitchFamily="18" charset="0"/>
                      </a:rPr>
                      <m:t>)</m:t>
                    </m:r>
                  </m:oMath>
                </a14:m>
                <a:r>
                  <a:rPr lang="en-US" sz="1600" b="0" dirty="0">
                    <a:latin typeface="Helvetica" pitchFamily="2" charset="0"/>
                  </a:rPr>
                  <a:t> </a:t>
                </a:r>
              </a:p>
              <a:p>
                <a:pPr marL="342900" indent="-342900">
                  <a:buAutoNum type="alphaLcParenBoth"/>
                </a:pPr>
                <a:r>
                  <a:rPr lang="en-US" sz="1600" b="0" dirty="0">
                    <a:latin typeface="Helvetica" pitchFamily="2" charset="0"/>
                  </a:rPr>
                  <a:t>2</a:t>
                </a:r>
                <a:r>
                  <a:rPr lang="en-US" sz="1600" b="0" baseline="30000" dirty="0">
                    <a:latin typeface="Helvetica" pitchFamily="2" charset="0"/>
                  </a:rPr>
                  <a:t>nd</a:t>
                </a:r>
                <a:r>
                  <a:rPr lang="en-US" sz="1600" b="0" dirty="0">
                    <a:latin typeface="Helvetica" pitchFamily="2" charset="0"/>
                  </a:rPr>
                  <a:t> maximum of</a:t>
                </a:r>
                <a:r>
                  <a:rPr lang="en-US" sz="1600" b="0" dirty="0"/>
                  <a:t> </a:t>
                </a:r>
                <a14:m>
                  <m:oMath xmlns:m="http://schemas.openxmlformats.org/officeDocument/2006/math">
                    <m:r>
                      <a:rPr lang="en-US" sz="1600" b="0" i="1" smtClean="0">
                        <a:latin typeface="Cambria Math" panose="02040503050406030204" pitchFamily="18" charset="0"/>
                      </a:rPr>
                      <m:t>𝐶</m:t>
                    </m:r>
                    <m:r>
                      <a:rPr lang="en-US" sz="1600" b="0" i="1" smtClean="0">
                        <a:latin typeface="Cambria Math" panose="02040503050406030204" pitchFamily="18" charset="0"/>
                      </a:rPr>
                      <m:t>(</m:t>
                    </m:r>
                    <m:r>
                      <a:rPr lang="en-US" sz="1600" b="0" i="1" smtClean="0">
                        <a:latin typeface="Cambria Math" panose="02040503050406030204" pitchFamily="18" charset="0"/>
                      </a:rPr>
                      <m:t>𝑟</m:t>
                    </m:r>
                    <m:r>
                      <a:rPr lang="en-US" sz="1600" b="0" i="1" smtClean="0">
                        <a:latin typeface="Cambria Math" panose="02040503050406030204" pitchFamily="18" charset="0"/>
                      </a:rPr>
                      <m:t>)</m:t>
                    </m:r>
                  </m:oMath>
                </a14:m>
                <a:endParaRPr lang="en-US" sz="1600" dirty="0">
                  <a:latin typeface="Helvetica" panose="020B0604020202020204" pitchFamily="34" charset="0"/>
                </a:endParaRPr>
              </a:p>
            </p:txBody>
          </p:sp>
        </mc:Choice>
        <mc:Fallback>
          <p:sp>
            <p:nvSpPr>
              <p:cNvPr id="103" name="Rectangle 102">
                <a:extLst>
                  <a:ext uri="{FF2B5EF4-FFF2-40B4-BE49-F238E27FC236}">
                    <a16:creationId xmlns:a16="http://schemas.microsoft.com/office/drawing/2014/main" id="{2B122081-BEC9-C9EF-F257-D349C1004EB4}"/>
                  </a:ext>
                </a:extLst>
              </p:cNvPr>
              <p:cNvSpPr>
                <a:spLocks noRot="1" noChangeAspect="1" noMove="1" noResize="1" noEditPoints="1" noAdjustHandles="1" noChangeArrowheads="1" noChangeShapeType="1" noTextEdit="1"/>
              </p:cNvSpPr>
              <p:nvPr/>
            </p:nvSpPr>
            <p:spPr>
              <a:xfrm>
                <a:off x="4868807" y="4761366"/>
                <a:ext cx="2503768" cy="584775"/>
              </a:xfrm>
              <a:prstGeom prst="rect">
                <a:avLst/>
              </a:prstGeom>
              <a:blipFill>
                <a:blip r:embed="rId7"/>
                <a:stretch>
                  <a:fillRect l="-505"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Rectangle 103">
                <a:extLst>
                  <a:ext uri="{FF2B5EF4-FFF2-40B4-BE49-F238E27FC236}">
                    <a16:creationId xmlns:a16="http://schemas.microsoft.com/office/drawing/2014/main" id="{35C56E02-1E23-48FD-27D3-182BA1F34E26}"/>
                  </a:ext>
                </a:extLst>
              </p:cNvPr>
              <p:cNvSpPr/>
              <p:nvPr/>
            </p:nvSpPr>
            <p:spPr>
              <a:xfrm>
                <a:off x="7847115" y="4493874"/>
                <a:ext cx="3059481" cy="6898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e>
                              </m:d>
                            </m:e>
                          </m:func>
                          <m:r>
                            <a:rPr lang="en-US" sz="1600" i="1">
                              <a:latin typeface="Cambria Math" panose="02040503050406030204" pitchFamily="18" charset="0"/>
                            </a:rPr>
                            <m:t> −</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b="0" i="1" smtClean="0">
                                          <a:latin typeface="Cambria Math" panose="02040503050406030204" pitchFamily="18" charset="0"/>
                                        </a:rPr>
                                        <m:t>−1</m:t>
                                      </m:r>
                                    </m:e>
                                  </m:d>
                                </m:e>
                              </m:d>
                            </m:e>
                          </m:func>
                        </m:e>
                      </m:nary>
                    </m:oMath>
                  </m:oMathPara>
                </a14:m>
                <a:endParaRPr lang="en-US" sz="1200" dirty="0">
                  <a:latin typeface="Helvetica" panose="020B0604020202020204" pitchFamily="34" charset="0"/>
                </a:endParaRPr>
              </a:p>
            </p:txBody>
          </p:sp>
        </mc:Choice>
        <mc:Fallback>
          <p:sp>
            <p:nvSpPr>
              <p:cNvPr id="104" name="Rectangle 103">
                <a:extLst>
                  <a:ext uri="{FF2B5EF4-FFF2-40B4-BE49-F238E27FC236}">
                    <a16:creationId xmlns:a16="http://schemas.microsoft.com/office/drawing/2014/main" id="{35C56E02-1E23-48FD-27D3-182BA1F34E26}"/>
                  </a:ext>
                </a:extLst>
              </p:cNvPr>
              <p:cNvSpPr>
                <a:spLocks noRot="1" noChangeAspect="1" noMove="1" noResize="1" noEditPoints="1" noAdjustHandles="1" noChangeArrowheads="1" noChangeShapeType="1" noTextEdit="1"/>
              </p:cNvSpPr>
              <p:nvPr/>
            </p:nvSpPr>
            <p:spPr>
              <a:xfrm>
                <a:off x="7847115" y="4493874"/>
                <a:ext cx="3059481" cy="689804"/>
              </a:xfrm>
              <a:prstGeom prst="rect">
                <a:avLst/>
              </a:prstGeom>
              <a:blipFill>
                <a:blip r:embed="rId8"/>
                <a:stretch>
                  <a:fillRect l="-23140" t="-119643" b="-1696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Rectangle 104">
                <a:extLst>
                  <a:ext uri="{FF2B5EF4-FFF2-40B4-BE49-F238E27FC236}">
                    <a16:creationId xmlns:a16="http://schemas.microsoft.com/office/drawing/2014/main" id="{1ED219D8-4FCF-857F-ABCF-5D3FA8447A16}"/>
                  </a:ext>
                </a:extLst>
              </p:cNvPr>
              <p:cNvSpPr/>
              <p:nvPr/>
            </p:nvSpPr>
            <p:spPr>
              <a:xfrm>
                <a:off x="7812938" y="5113944"/>
                <a:ext cx="3059481" cy="3776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rPr>
                                <m:t>cos</m:t>
                              </m:r>
                            </m:e>
                            <m:sup>
                              <m:r>
                                <a:rPr lang="en-US" sz="1600" b="0" i="1" smtClean="0">
                                  <a:latin typeface="Cambria Math" panose="02040503050406030204" pitchFamily="18" charset="0"/>
                                </a:rPr>
                                <m:t>−1</m:t>
                              </m:r>
                            </m:sup>
                          </m:sSup>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e>
                                  </m:d>
                                </m:e>
                              </m:acc>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−1</m:t>
                                      </m:r>
                                    </m:e>
                                  </m:d>
                                </m:e>
                              </m:acc>
                            </m:e>
                          </m:d>
                        </m:e>
                      </m:func>
                    </m:oMath>
                  </m:oMathPara>
                </a14:m>
                <a:endParaRPr lang="en-US" sz="1200" dirty="0">
                  <a:latin typeface="Helvetica" panose="020B0604020202020204" pitchFamily="34" charset="0"/>
                </a:endParaRPr>
              </a:p>
            </p:txBody>
          </p:sp>
        </mc:Choice>
        <mc:Fallback>
          <p:sp>
            <p:nvSpPr>
              <p:cNvPr id="105" name="Rectangle 104">
                <a:extLst>
                  <a:ext uri="{FF2B5EF4-FFF2-40B4-BE49-F238E27FC236}">
                    <a16:creationId xmlns:a16="http://schemas.microsoft.com/office/drawing/2014/main" id="{1ED219D8-4FCF-857F-ABCF-5D3FA8447A16}"/>
                  </a:ext>
                </a:extLst>
              </p:cNvPr>
              <p:cNvSpPr>
                <a:spLocks noRot="1" noChangeAspect="1" noMove="1" noResize="1" noEditPoints="1" noAdjustHandles="1" noChangeArrowheads="1" noChangeShapeType="1" noTextEdit="1"/>
              </p:cNvSpPr>
              <p:nvPr/>
            </p:nvSpPr>
            <p:spPr>
              <a:xfrm>
                <a:off x="7812938" y="5113944"/>
                <a:ext cx="3059481" cy="377604"/>
              </a:xfrm>
              <a:prstGeom prst="rect">
                <a:avLst/>
              </a:prstGeom>
              <a:blipFill>
                <a:blip r:embed="rId9"/>
                <a:stretch>
                  <a:fillRect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Rectangle 105">
                <a:extLst>
                  <a:ext uri="{FF2B5EF4-FFF2-40B4-BE49-F238E27FC236}">
                    <a16:creationId xmlns:a16="http://schemas.microsoft.com/office/drawing/2014/main" id="{01F59459-B294-78EC-85C0-3F3FE08E4385}"/>
                  </a:ext>
                </a:extLst>
              </p:cNvPr>
              <p:cNvSpPr/>
              <p:nvPr/>
            </p:nvSpPr>
            <p:spPr>
              <a:xfrm>
                <a:off x="9917307" y="2848300"/>
                <a:ext cx="521340" cy="3385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accent3">
                                  <a:lumMod val="75000"/>
                                </a:schemeClr>
                              </a:solidFill>
                              <a:latin typeface="Cambria Math" panose="02040503050406030204" pitchFamily="18" charset="0"/>
                            </a:rPr>
                          </m:ctrlPr>
                        </m:sSubPr>
                        <m:e>
                          <m:r>
                            <a:rPr lang="en-US" sz="1600" i="1">
                              <a:solidFill>
                                <a:schemeClr val="accent3">
                                  <a:lumMod val="75000"/>
                                </a:schemeClr>
                              </a:solidFill>
                              <a:latin typeface="Cambria Math" panose="02040503050406030204" pitchFamily="18" charset="0"/>
                            </a:rPr>
                            <m:t>𝑧</m:t>
                          </m:r>
                        </m:e>
                        <m:sub>
                          <m:r>
                            <a:rPr lang="en-US" sz="1600" b="0" i="1" smtClean="0">
                              <a:solidFill>
                                <a:schemeClr val="accent3">
                                  <a:lumMod val="75000"/>
                                </a:schemeClr>
                              </a:solidFill>
                              <a:latin typeface="Cambria Math" panose="02040503050406030204" pitchFamily="18" charset="0"/>
                            </a:rPr>
                            <m:t>2</m:t>
                          </m:r>
                        </m:sub>
                      </m:sSub>
                      <m:d>
                        <m:dPr>
                          <m:ctrlPr>
                            <a:rPr lang="en-US" sz="1600" i="1">
                              <a:solidFill>
                                <a:schemeClr val="accent3">
                                  <a:lumMod val="75000"/>
                                </a:schemeClr>
                              </a:solidFill>
                              <a:latin typeface="Cambria Math" panose="02040503050406030204" pitchFamily="18" charset="0"/>
                            </a:rPr>
                          </m:ctrlPr>
                        </m:dPr>
                        <m:e>
                          <m:r>
                            <a:rPr lang="en-US" sz="1600" i="1">
                              <a:solidFill>
                                <a:schemeClr val="accent3">
                                  <a:lumMod val="75000"/>
                                </a:schemeClr>
                              </a:solidFill>
                              <a:latin typeface="Cambria Math" panose="02040503050406030204" pitchFamily="18" charset="0"/>
                            </a:rPr>
                            <m:t>𝑡</m:t>
                          </m:r>
                        </m:e>
                      </m:d>
                    </m:oMath>
                  </m:oMathPara>
                </a14:m>
                <a:endParaRPr lang="en-US" sz="1200" dirty="0">
                  <a:solidFill>
                    <a:schemeClr val="accent3">
                      <a:lumMod val="75000"/>
                    </a:schemeClr>
                  </a:solidFill>
                  <a:latin typeface="Helvetica" panose="020B0604020202020204" pitchFamily="34" charset="0"/>
                </a:endParaRPr>
              </a:p>
            </p:txBody>
          </p:sp>
        </mc:Choice>
        <mc:Fallback>
          <p:sp>
            <p:nvSpPr>
              <p:cNvPr id="106" name="Rectangle 105">
                <a:extLst>
                  <a:ext uri="{FF2B5EF4-FFF2-40B4-BE49-F238E27FC236}">
                    <a16:creationId xmlns:a16="http://schemas.microsoft.com/office/drawing/2014/main" id="{01F59459-B294-78EC-85C0-3F3FE08E4385}"/>
                  </a:ext>
                </a:extLst>
              </p:cNvPr>
              <p:cNvSpPr>
                <a:spLocks noRot="1" noChangeAspect="1" noMove="1" noResize="1" noEditPoints="1" noAdjustHandles="1" noChangeArrowheads="1" noChangeShapeType="1" noTextEdit="1"/>
              </p:cNvSpPr>
              <p:nvPr/>
            </p:nvSpPr>
            <p:spPr>
              <a:xfrm>
                <a:off x="9917307" y="2848300"/>
                <a:ext cx="521340" cy="338554"/>
              </a:xfrm>
              <a:prstGeom prst="rect">
                <a:avLst/>
              </a:prstGeom>
              <a:blipFill>
                <a:blip r:embed="rId10"/>
                <a:stretch>
                  <a:fillRect l="-4762"/>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08B09878-CB94-9B94-48DC-270AC2AB5B52}"/>
              </a:ext>
            </a:extLst>
          </p:cNvPr>
          <p:cNvSpPr txBox="1"/>
          <p:nvPr/>
        </p:nvSpPr>
        <p:spPr>
          <a:xfrm>
            <a:off x="7477633" y="4596016"/>
            <a:ext cx="545936" cy="369332"/>
          </a:xfrm>
          <a:prstGeom prst="rect">
            <a:avLst/>
          </a:prstGeom>
          <a:noFill/>
        </p:spPr>
        <p:txBody>
          <a:bodyPr wrap="square">
            <a:spAutoFit/>
          </a:bodyPr>
          <a:lstStyle/>
          <a:p>
            <a:r>
              <a:rPr lang="en-US" b="0" dirty="0">
                <a:latin typeface="Helvetica" pitchFamily="2" charset="0"/>
              </a:rPr>
              <a:t>(a)</a:t>
            </a:r>
            <a:endParaRPr lang="en-US" dirty="0"/>
          </a:p>
        </p:txBody>
      </p:sp>
      <p:sp>
        <p:nvSpPr>
          <p:cNvPr id="3" name="Rectangle 2">
            <a:extLst>
              <a:ext uri="{FF2B5EF4-FFF2-40B4-BE49-F238E27FC236}">
                <a16:creationId xmlns:a16="http://schemas.microsoft.com/office/drawing/2014/main" id="{B6E8E0E9-EFD2-C53D-BD24-54841C949167}"/>
              </a:ext>
            </a:extLst>
          </p:cNvPr>
          <p:cNvSpPr/>
          <p:nvPr/>
        </p:nvSpPr>
        <p:spPr>
          <a:xfrm>
            <a:off x="5202619" y="2773935"/>
            <a:ext cx="1878855" cy="1577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6F19414E-688F-1F7D-F3A3-66030597287F}"/>
                  </a:ext>
                </a:extLst>
              </p:cNvPr>
              <p:cNvSpPr/>
              <p:nvPr/>
            </p:nvSpPr>
            <p:spPr>
              <a:xfrm>
                <a:off x="4585597" y="3269114"/>
                <a:ext cx="755209"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m:oMathPara>
                </a14:m>
                <a:endParaRPr lang="en-US" sz="1400" dirty="0">
                  <a:latin typeface="Helvetica" panose="020B0604020202020204" pitchFamily="34" charset="0"/>
                </a:endParaRPr>
              </a:p>
            </p:txBody>
          </p:sp>
        </mc:Choice>
        <mc:Fallback>
          <p:sp>
            <p:nvSpPr>
              <p:cNvPr id="5" name="Rectangle 4">
                <a:extLst>
                  <a:ext uri="{FF2B5EF4-FFF2-40B4-BE49-F238E27FC236}">
                    <a16:creationId xmlns:a16="http://schemas.microsoft.com/office/drawing/2014/main" id="{6F19414E-688F-1F7D-F3A3-66030597287F}"/>
                  </a:ext>
                </a:extLst>
              </p:cNvPr>
              <p:cNvSpPr>
                <a:spLocks noRot="1" noChangeAspect="1" noMove="1" noResize="1" noEditPoints="1" noAdjustHandles="1" noChangeArrowheads="1" noChangeShapeType="1" noTextEdit="1"/>
              </p:cNvSpPr>
              <p:nvPr/>
            </p:nvSpPr>
            <p:spPr>
              <a:xfrm>
                <a:off x="4585597" y="3269114"/>
                <a:ext cx="755209" cy="369332"/>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9E323AF-4569-FDDC-1E42-D41AE3D3372B}"/>
                  </a:ext>
                </a:extLst>
              </p:cNvPr>
              <p:cNvSpPr/>
              <p:nvPr/>
            </p:nvSpPr>
            <p:spPr>
              <a:xfrm>
                <a:off x="5781455" y="4319533"/>
                <a:ext cx="755209"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sz="1400" dirty="0">
                  <a:latin typeface="Helvetica" panose="020B0604020202020204" pitchFamily="34" charset="0"/>
                </a:endParaRPr>
              </a:p>
            </p:txBody>
          </p:sp>
        </mc:Choice>
        <mc:Fallback>
          <p:sp>
            <p:nvSpPr>
              <p:cNvPr id="7" name="Rectangle 6">
                <a:extLst>
                  <a:ext uri="{FF2B5EF4-FFF2-40B4-BE49-F238E27FC236}">
                    <a16:creationId xmlns:a16="http://schemas.microsoft.com/office/drawing/2014/main" id="{19E323AF-4569-FDDC-1E42-D41AE3D3372B}"/>
                  </a:ext>
                </a:extLst>
              </p:cNvPr>
              <p:cNvSpPr>
                <a:spLocks noRot="1" noChangeAspect="1" noMove="1" noResize="1" noEditPoints="1" noAdjustHandles="1" noChangeArrowheads="1" noChangeShapeType="1" noTextEdit="1"/>
              </p:cNvSpPr>
              <p:nvPr/>
            </p:nvSpPr>
            <p:spPr>
              <a:xfrm>
                <a:off x="5781455" y="4319533"/>
                <a:ext cx="755209" cy="369332"/>
              </a:xfrm>
              <a:prstGeom prst="rect">
                <a:avLst/>
              </a:prstGeom>
              <a:blipFill>
                <a:blip r:embed="rId12"/>
                <a:stretch>
                  <a:fillRect/>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94790D9C-8852-2AF6-87FA-47AE78EC1B5B}"/>
              </a:ext>
            </a:extLst>
          </p:cNvPr>
          <p:cNvSpPr/>
          <p:nvPr/>
        </p:nvSpPr>
        <p:spPr>
          <a:xfrm>
            <a:off x="5265681" y="2848300"/>
            <a:ext cx="1774698" cy="1396063"/>
          </a:xfrm>
          <a:custGeom>
            <a:avLst/>
            <a:gdLst>
              <a:gd name="connsiteX0" fmla="*/ 0 w 1774698"/>
              <a:gd name="connsiteY0" fmla="*/ 0 h 1396063"/>
              <a:gd name="connsiteX1" fmla="*/ 178676 w 1774698"/>
              <a:gd name="connsiteY1" fmla="*/ 1355835 h 1396063"/>
              <a:gd name="connsiteX2" fmla="*/ 483476 w 1774698"/>
              <a:gd name="connsiteY2" fmla="*/ 1051035 h 1396063"/>
              <a:gd name="connsiteX3" fmla="*/ 777766 w 1774698"/>
              <a:gd name="connsiteY3" fmla="*/ 1187669 h 1396063"/>
              <a:gd name="connsiteX4" fmla="*/ 1166648 w 1774698"/>
              <a:gd name="connsiteY4" fmla="*/ 1145628 h 1396063"/>
              <a:gd name="connsiteX5" fmla="*/ 1692166 w 1774698"/>
              <a:gd name="connsiteY5" fmla="*/ 1208690 h 1396063"/>
              <a:gd name="connsiteX6" fmla="*/ 1765738 w 1774698"/>
              <a:gd name="connsiteY6" fmla="*/ 1177159 h 13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698" h="1396063">
                <a:moveTo>
                  <a:pt x="0" y="0"/>
                </a:moveTo>
                <a:cubicBezTo>
                  <a:pt x="49048" y="590331"/>
                  <a:pt x="98097" y="1180663"/>
                  <a:pt x="178676" y="1355835"/>
                </a:cubicBezTo>
                <a:cubicBezTo>
                  <a:pt x="259255" y="1531007"/>
                  <a:pt x="383628" y="1079063"/>
                  <a:pt x="483476" y="1051035"/>
                </a:cubicBezTo>
                <a:cubicBezTo>
                  <a:pt x="583324" y="1023007"/>
                  <a:pt x="663904" y="1171904"/>
                  <a:pt x="777766" y="1187669"/>
                </a:cubicBezTo>
                <a:cubicBezTo>
                  <a:pt x="891628" y="1203435"/>
                  <a:pt x="1014248" y="1142125"/>
                  <a:pt x="1166648" y="1145628"/>
                </a:cubicBezTo>
                <a:cubicBezTo>
                  <a:pt x="1319048" y="1149131"/>
                  <a:pt x="1592318" y="1203435"/>
                  <a:pt x="1692166" y="1208690"/>
                </a:cubicBezTo>
                <a:cubicBezTo>
                  <a:pt x="1792014" y="1213945"/>
                  <a:pt x="1778876" y="1195552"/>
                  <a:pt x="1765738" y="1177159"/>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749832C1-FD82-0E69-137E-45F5B5DF5492}"/>
              </a:ext>
            </a:extLst>
          </p:cNvPr>
          <p:cNvSpPr/>
          <p:nvPr/>
        </p:nvSpPr>
        <p:spPr>
          <a:xfrm>
            <a:off x="5255170" y="2858811"/>
            <a:ext cx="1786759" cy="1374490"/>
          </a:xfrm>
          <a:custGeom>
            <a:avLst/>
            <a:gdLst>
              <a:gd name="connsiteX0" fmla="*/ 0 w 1786759"/>
              <a:gd name="connsiteY0" fmla="*/ 0 h 1374490"/>
              <a:gd name="connsiteX1" fmla="*/ 189187 w 1786759"/>
              <a:gd name="connsiteY1" fmla="*/ 1334814 h 1374490"/>
              <a:gd name="connsiteX2" fmla="*/ 388883 w 1786759"/>
              <a:gd name="connsiteY2" fmla="*/ 1040525 h 1374490"/>
              <a:gd name="connsiteX3" fmla="*/ 746235 w 1786759"/>
              <a:gd name="connsiteY3" fmla="*/ 1229711 h 1374490"/>
              <a:gd name="connsiteX4" fmla="*/ 1282262 w 1786759"/>
              <a:gd name="connsiteY4" fmla="*/ 1114097 h 1374490"/>
              <a:gd name="connsiteX5" fmla="*/ 1786759 w 1786759"/>
              <a:gd name="connsiteY5" fmla="*/ 1135118 h 137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759" h="1374490">
                <a:moveTo>
                  <a:pt x="0" y="0"/>
                </a:moveTo>
                <a:cubicBezTo>
                  <a:pt x="62186" y="580696"/>
                  <a:pt x="124373" y="1161393"/>
                  <a:pt x="189187" y="1334814"/>
                </a:cubicBezTo>
                <a:cubicBezTo>
                  <a:pt x="254001" y="1508235"/>
                  <a:pt x="296042" y="1058042"/>
                  <a:pt x="388883" y="1040525"/>
                </a:cubicBezTo>
                <a:cubicBezTo>
                  <a:pt x="481724" y="1023008"/>
                  <a:pt x="597339" y="1217449"/>
                  <a:pt x="746235" y="1229711"/>
                </a:cubicBezTo>
                <a:cubicBezTo>
                  <a:pt x="895131" y="1241973"/>
                  <a:pt x="1108841" y="1129862"/>
                  <a:pt x="1282262" y="1114097"/>
                </a:cubicBezTo>
                <a:cubicBezTo>
                  <a:pt x="1455683" y="1098332"/>
                  <a:pt x="1621221" y="1116725"/>
                  <a:pt x="1786759" y="113511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FFA766DD-E1B1-30D4-013E-65FE870045B3}"/>
              </a:ext>
            </a:extLst>
          </p:cNvPr>
          <p:cNvSpPr/>
          <p:nvPr/>
        </p:nvSpPr>
        <p:spPr>
          <a:xfrm>
            <a:off x="5678825" y="2961337"/>
            <a:ext cx="1310222" cy="307777"/>
          </a:xfrm>
          <a:prstGeom prst="rect">
            <a:avLst/>
          </a:prstGeom>
        </p:spPr>
        <p:txBody>
          <a:bodyPr wrap="square">
            <a:spAutoFit/>
          </a:bodyPr>
          <a:lstStyle/>
          <a:p>
            <a:pPr algn="ctr"/>
            <a:r>
              <a:rPr lang="en-US" sz="1400" b="0" dirty="0">
                <a:latin typeface="Helvetica" pitchFamily="2" charset="0"/>
              </a:rPr>
              <a:t>Ground truth</a:t>
            </a:r>
            <a:endParaRPr lang="en-US" sz="1400" dirty="0">
              <a:latin typeface="Helvetica" panose="020B0604020202020204" pitchFamily="34" charset="0"/>
            </a:endParaRPr>
          </a:p>
        </p:txBody>
      </p:sp>
      <p:sp>
        <p:nvSpPr>
          <p:cNvPr id="15" name="Rectangle 14">
            <a:extLst>
              <a:ext uri="{FF2B5EF4-FFF2-40B4-BE49-F238E27FC236}">
                <a16:creationId xmlns:a16="http://schemas.microsoft.com/office/drawing/2014/main" id="{1551C8A2-96C7-7E2C-DAB5-B13DBEB87F96}"/>
              </a:ext>
            </a:extLst>
          </p:cNvPr>
          <p:cNvSpPr/>
          <p:nvPr/>
        </p:nvSpPr>
        <p:spPr>
          <a:xfrm>
            <a:off x="5614262" y="3366149"/>
            <a:ext cx="1414662" cy="307777"/>
          </a:xfrm>
          <a:prstGeom prst="rect">
            <a:avLst/>
          </a:prstGeom>
        </p:spPr>
        <p:txBody>
          <a:bodyPr wrap="square">
            <a:spAutoFit/>
          </a:bodyPr>
          <a:lstStyle/>
          <a:p>
            <a:pPr algn="ctr"/>
            <a:r>
              <a:rPr lang="en-US" sz="1400" b="0" dirty="0">
                <a:solidFill>
                  <a:srgbClr val="FFC000"/>
                </a:solidFill>
                <a:latin typeface="Helvetica" pitchFamily="2" charset="0"/>
              </a:rPr>
              <a:t>Reconstruction</a:t>
            </a:r>
            <a:endParaRPr lang="en-US" sz="1400" dirty="0">
              <a:solidFill>
                <a:srgbClr val="FFC000"/>
              </a:solidFill>
              <a:latin typeface="Helvetica" panose="020B0604020202020204" pitchFamily="34" charset="0"/>
            </a:endParaRPr>
          </a:p>
        </p:txBody>
      </p:sp>
      <p:pic>
        <p:nvPicPr>
          <p:cNvPr id="16" name="Picture 15">
            <a:extLst>
              <a:ext uri="{FF2B5EF4-FFF2-40B4-BE49-F238E27FC236}">
                <a16:creationId xmlns:a16="http://schemas.microsoft.com/office/drawing/2014/main" id="{1DE3EDC5-02E2-A751-352F-730D3FF1D773}"/>
              </a:ext>
            </a:extLst>
          </p:cNvPr>
          <p:cNvPicPr>
            <a:picLocks noChangeAspect="1"/>
          </p:cNvPicPr>
          <p:nvPr/>
        </p:nvPicPr>
        <p:blipFill rotWithShape="1">
          <a:blip r:embed="rId13"/>
          <a:srcRect l="52481" t="12099" r="30185" b="70082"/>
          <a:stretch/>
        </p:blipFill>
        <p:spPr>
          <a:xfrm>
            <a:off x="1802810" y="3175251"/>
            <a:ext cx="749671" cy="753568"/>
          </a:xfrm>
          <a:prstGeom prst="rect">
            <a:avLst/>
          </a:prstGeom>
        </p:spPr>
      </p:pic>
      <p:sp>
        <p:nvSpPr>
          <p:cNvPr id="21" name="Rectangle 20">
            <a:extLst>
              <a:ext uri="{FF2B5EF4-FFF2-40B4-BE49-F238E27FC236}">
                <a16:creationId xmlns:a16="http://schemas.microsoft.com/office/drawing/2014/main" id="{7E2035ED-8CDF-22D9-DA11-901FA9271CFE}"/>
              </a:ext>
            </a:extLst>
          </p:cNvPr>
          <p:cNvSpPr/>
          <p:nvPr/>
        </p:nvSpPr>
        <p:spPr>
          <a:xfrm>
            <a:off x="3380325" y="3165240"/>
            <a:ext cx="768434" cy="76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67AEB61-A976-546D-FAB8-2EDEB13EA534}"/>
              </a:ext>
            </a:extLst>
          </p:cNvPr>
          <p:cNvPicPr>
            <a:picLocks noChangeAspect="1"/>
          </p:cNvPicPr>
          <p:nvPr/>
        </p:nvPicPr>
        <p:blipFill rotWithShape="1">
          <a:blip r:embed="rId13"/>
          <a:srcRect l="52481" t="12099" r="30185" b="70082"/>
          <a:stretch/>
        </p:blipFill>
        <p:spPr>
          <a:xfrm>
            <a:off x="3391901" y="3172874"/>
            <a:ext cx="749671" cy="753568"/>
          </a:xfrm>
          <a:prstGeom prst="rect">
            <a:avLst/>
          </a:prstGeom>
        </p:spPr>
      </p:pic>
      <p:sp>
        <p:nvSpPr>
          <p:cNvPr id="30" name="Rectangle 29">
            <a:extLst>
              <a:ext uri="{FF2B5EF4-FFF2-40B4-BE49-F238E27FC236}">
                <a16:creationId xmlns:a16="http://schemas.microsoft.com/office/drawing/2014/main" id="{67A6A422-785E-7B5E-C82D-227884C31685}"/>
              </a:ext>
            </a:extLst>
          </p:cNvPr>
          <p:cNvSpPr/>
          <p:nvPr/>
        </p:nvSpPr>
        <p:spPr>
          <a:xfrm>
            <a:off x="1528285" y="2768703"/>
            <a:ext cx="1310222" cy="307777"/>
          </a:xfrm>
          <a:prstGeom prst="rect">
            <a:avLst/>
          </a:prstGeom>
        </p:spPr>
        <p:txBody>
          <a:bodyPr wrap="square">
            <a:spAutoFit/>
          </a:bodyPr>
          <a:lstStyle/>
          <a:p>
            <a:pPr algn="ctr"/>
            <a:r>
              <a:rPr lang="en-US" sz="1400" b="0" dirty="0">
                <a:latin typeface="Helvetica" pitchFamily="2" charset="0"/>
              </a:rPr>
              <a:t>Ground truth</a:t>
            </a:r>
            <a:endParaRPr lang="en-US" sz="1400" dirty="0">
              <a:latin typeface="Helvetica" panose="020B0604020202020204" pitchFamily="34" charset="0"/>
            </a:endParaRPr>
          </a:p>
        </p:txBody>
      </p:sp>
      <p:sp>
        <p:nvSpPr>
          <p:cNvPr id="31" name="Rectangle 30">
            <a:extLst>
              <a:ext uri="{FF2B5EF4-FFF2-40B4-BE49-F238E27FC236}">
                <a16:creationId xmlns:a16="http://schemas.microsoft.com/office/drawing/2014/main" id="{BDE8046A-FE9F-31E3-5489-C90E2AD87A05}"/>
              </a:ext>
            </a:extLst>
          </p:cNvPr>
          <p:cNvSpPr/>
          <p:nvPr/>
        </p:nvSpPr>
        <p:spPr>
          <a:xfrm>
            <a:off x="3112575" y="2782983"/>
            <a:ext cx="1414662" cy="307777"/>
          </a:xfrm>
          <a:prstGeom prst="rect">
            <a:avLst/>
          </a:prstGeom>
        </p:spPr>
        <p:txBody>
          <a:bodyPr wrap="square">
            <a:spAutoFit/>
          </a:bodyPr>
          <a:lstStyle/>
          <a:p>
            <a:pPr algn="ctr"/>
            <a:r>
              <a:rPr lang="en-US" sz="1400" b="0" dirty="0">
                <a:solidFill>
                  <a:srgbClr val="FFC000"/>
                </a:solidFill>
                <a:latin typeface="Helvetica" pitchFamily="2" charset="0"/>
              </a:rPr>
              <a:t>Reconstruction</a:t>
            </a:r>
            <a:endParaRPr lang="en-US" sz="1400" dirty="0">
              <a:solidFill>
                <a:srgbClr val="FFC000"/>
              </a:solidFill>
              <a:latin typeface="Helvetica" panose="020B0604020202020204" pitchFamily="34" charset="0"/>
            </a:endParaRPr>
          </a:p>
        </p:txBody>
      </p:sp>
      <p:sp>
        <p:nvSpPr>
          <p:cNvPr id="32" name="TextBox 31">
            <a:extLst>
              <a:ext uri="{FF2B5EF4-FFF2-40B4-BE49-F238E27FC236}">
                <a16:creationId xmlns:a16="http://schemas.microsoft.com/office/drawing/2014/main" id="{D23FCF76-2370-0993-2105-8E3F8CC7D696}"/>
              </a:ext>
            </a:extLst>
          </p:cNvPr>
          <p:cNvSpPr txBox="1"/>
          <p:nvPr/>
        </p:nvSpPr>
        <p:spPr>
          <a:xfrm>
            <a:off x="7477633" y="5121986"/>
            <a:ext cx="545936" cy="369332"/>
          </a:xfrm>
          <a:prstGeom prst="rect">
            <a:avLst/>
          </a:prstGeom>
          <a:noFill/>
        </p:spPr>
        <p:txBody>
          <a:bodyPr wrap="square">
            <a:spAutoFit/>
          </a:bodyPr>
          <a:lstStyle/>
          <a:p>
            <a:r>
              <a:rPr lang="en-US" b="0" dirty="0">
                <a:latin typeface="Helvetica" pitchFamily="2" charset="0"/>
              </a:rPr>
              <a:t>(b)</a:t>
            </a:r>
            <a:endParaRPr lang="en-US" dirty="0"/>
          </a:p>
        </p:txBody>
      </p:sp>
      <p:cxnSp>
        <p:nvCxnSpPr>
          <p:cNvPr id="34" name="Straight Connector 33">
            <a:extLst>
              <a:ext uri="{FF2B5EF4-FFF2-40B4-BE49-F238E27FC236}">
                <a16:creationId xmlns:a16="http://schemas.microsoft.com/office/drawing/2014/main" id="{1185CD5A-FCCC-3F1D-4A62-E21B300DD35C}"/>
              </a:ext>
            </a:extLst>
          </p:cNvPr>
          <p:cNvCxnSpPr>
            <a:cxnSpLocks/>
          </p:cNvCxnSpPr>
          <p:nvPr/>
        </p:nvCxnSpPr>
        <p:spPr>
          <a:xfrm>
            <a:off x="9135582" y="2710795"/>
            <a:ext cx="0" cy="1103687"/>
          </a:xfrm>
          <a:prstGeom prst="line">
            <a:avLst/>
          </a:prstGeom>
          <a:ln>
            <a:headEnd type="stealth" w="lg" len="lg"/>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D6C61BD-C23A-3847-5CC4-23D4670A9BE6}"/>
              </a:ext>
            </a:extLst>
          </p:cNvPr>
          <p:cNvCxnSpPr>
            <a:cxnSpLocks/>
          </p:cNvCxnSpPr>
          <p:nvPr/>
        </p:nvCxnSpPr>
        <p:spPr>
          <a:xfrm>
            <a:off x="9135968" y="3820420"/>
            <a:ext cx="1120605" cy="280692"/>
          </a:xfrm>
          <a:prstGeom prst="line">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494DC63-2206-B326-D36D-7AA188AC4103}"/>
              </a:ext>
            </a:extLst>
          </p:cNvPr>
          <p:cNvCxnSpPr>
            <a:cxnSpLocks/>
          </p:cNvCxnSpPr>
          <p:nvPr/>
        </p:nvCxnSpPr>
        <p:spPr>
          <a:xfrm flipV="1">
            <a:off x="8116177" y="3823329"/>
            <a:ext cx="1016360" cy="256069"/>
          </a:xfrm>
          <a:prstGeom prst="line">
            <a:avLst/>
          </a:prstGeom>
          <a:ln>
            <a:headEnd type="stealth" w="lg" len="lg"/>
          </a:ln>
        </p:spPr>
        <p:style>
          <a:lnRef idx="1">
            <a:schemeClr val="dk1"/>
          </a:lnRef>
          <a:fillRef idx="0">
            <a:schemeClr val="dk1"/>
          </a:fillRef>
          <a:effectRef idx="0">
            <a:schemeClr val="dk1"/>
          </a:effectRef>
          <a:fontRef idx="minor">
            <a:schemeClr val="tx1"/>
          </a:fontRef>
        </p:style>
      </p:cxnSp>
      <p:sp>
        <p:nvSpPr>
          <p:cNvPr id="66" name="Freeform 65">
            <a:extLst>
              <a:ext uri="{FF2B5EF4-FFF2-40B4-BE49-F238E27FC236}">
                <a16:creationId xmlns:a16="http://schemas.microsoft.com/office/drawing/2014/main" id="{44BB143B-2B0C-BFE6-A00D-A46D61F58015}"/>
              </a:ext>
            </a:extLst>
          </p:cNvPr>
          <p:cNvSpPr/>
          <p:nvPr/>
        </p:nvSpPr>
        <p:spPr>
          <a:xfrm>
            <a:off x="8259107" y="3367911"/>
            <a:ext cx="783119" cy="600180"/>
          </a:xfrm>
          <a:custGeom>
            <a:avLst/>
            <a:gdLst>
              <a:gd name="connsiteX0" fmla="*/ 267369 w 385011"/>
              <a:gd name="connsiteY0" fmla="*/ 343004 h 343004"/>
              <a:gd name="connsiteX1" fmla="*/ 229937 w 385011"/>
              <a:gd name="connsiteY1" fmla="*/ 332309 h 343004"/>
              <a:gd name="connsiteX2" fmla="*/ 203200 w 385011"/>
              <a:gd name="connsiteY2" fmla="*/ 300225 h 343004"/>
              <a:gd name="connsiteX3" fmla="*/ 187158 w 385011"/>
              <a:gd name="connsiteY3" fmla="*/ 289530 h 343004"/>
              <a:gd name="connsiteX4" fmla="*/ 192506 w 385011"/>
              <a:gd name="connsiteY4" fmla="*/ 246751 h 343004"/>
              <a:gd name="connsiteX5" fmla="*/ 197853 w 385011"/>
              <a:gd name="connsiteY5" fmla="*/ 230709 h 343004"/>
              <a:gd name="connsiteX6" fmla="*/ 203200 w 385011"/>
              <a:gd name="connsiteY6" fmla="*/ 193277 h 343004"/>
              <a:gd name="connsiteX7" fmla="*/ 208548 w 385011"/>
              <a:gd name="connsiteY7" fmla="*/ 134456 h 343004"/>
              <a:gd name="connsiteX8" fmla="*/ 235285 w 385011"/>
              <a:gd name="connsiteY8" fmla="*/ 118414 h 343004"/>
              <a:gd name="connsiteX9" fmla="*/ 278064 w 385011"/>
              <a:gd name="connsiteY9" fmla="*/ 102372 h 343004"/>
              <a:gd name="connsiteX10" fmla="*/ 315495 w 385011"/>
              <a:gd name="connsiteY10" fmla="*/ 70288 h 343004"/>
              <a:gd name="connsiteX11" fmla="*/ 352927 w 385011"/>
              <a:gd name="connsiteY11" fmla="*/ 48898 h 343004"/>
              <a:gd name="connsiteX12" fmla="*/ 368969 w 385011"/>
              <a:gd name="connsiteY12" fmla="*/ 27509 h 343004"/>
              <a:gd name="connsiteX13" fmla="*/ 385011 w 385011"/>
              <a:gd name="connsiteY13" fmla="*/ 11467 h 343004"/>
              <a:gd name="connsiteX14" fmla="*/ 368969 w 385011"/>
              <a:gd name="connsiteY14" fmla="*/ 772 h 343004"/>
              <a:gd name="connsiteX15" fmla="*/ 272716 w 385011"/>
              <a:gd name="connsiteY15" fmla="*/ 16814 h 343004"/>
              <a:gd name="connsiteX16" fmla="*/ 224590 w 385011"/>
              <a:gd name="connsiteY16" fmla="*/ 32856 h 343004"/>
              <a:gd name="connsiteX17" fmla="*/ 208548 w 385011"/>
              <a:gd name="connsiteY17" fmla="*/ 38204 h 343004"/>
              <a:gd name="connsiteX18" fmla="*/ 176464 w 385011"/>
              <a:gd name="connsiteY18" fmla="*/ 59593 h 343004"/>
              <a:gd name="connsiteX19" fmla="*/ 139032 w 385011"/>
              <a:gd name="connsiteY19" fmla="*/ 75635 h 343004"/>
              <a:gd name="connsiteX20" fmla="*/ 64169 w 385011"/>
              <a:gd name="connsiteY20" fmla="*/ 97025 h 343004"/>
              <a:gd name="connsiteX21" fmla="*/ 21390 w 385011"/>
              <a:gd name="connsiteY21" fmla="*/ 107719 h 343004"/>
              <a:gd name="connsiteX22" fmla="*/ 0 w 385011"/>
              <a:gd name="connsiteY22" fmla="*/ 113067 h 34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5011" h="343004">
                <a:moveTo>
                  <a:pt x="267369" y="343004"/>
                </a:moveTo>
                <a:cubicBezTo>
                  <a:pt x="254892" y="339439"/>
                  <a:pt x="241544" y="338112"/>
                  <a:pt x="229937" y="332309"/>
                </a:cubicBezTo>
                <a:cubicBezTo>
                  <a:pt x="212418" y="323549"/>
                  <a:pt x="215483" y="312508"/>
                  <a:pt x="203200" y="300225"/>
                </a:cubicBezTo>
                <a:cubicBezTo>
                  <a:pt x="198656" y="295681"/>
                  <a:pt x="192505" y="293095"/>
                  <a:pt x="187158" y="289530"/>
                </a:cubicBezTo>
                <a:cubicBezTo>
                  <a:pt x="188941" y="275270"/>
                  <a:pt x="189935" y="260890"/>
                  <a:pt x="192506" y="246751"/>
                </a:cubicBezTo>
                <a:cubicBezTo>
                  <a:pt x="193514" y="241205"/>
                  <a:pt x="196748" y="236236"/>
                  <a:pt x="197853" y="230709"/>
                </a:cubicBezTo>
                <a:cubicBezTo>
                  <a:pt x="200325" y="218350"/>
                  <a:pt x="201808" y="205804"/>
                  <a:pt x="203200" y="193277"/>
                </a:cubicBezTo>
                <a:cubicBezTo>
                  <a:pt x="205374" y="173710"/>
                  <a:pt x="200792" y="152552"/>
                  <a:pt x="208548" y="134456"/>
                </a:cubicBezTo>
                <a:cubicBezTo>
                  <a:pt x="212642" y="124903"/>
                  <a:pt x="226200" y="123462"/>
                  <a:pt x="235285" y="118414"/>
                </a:cubicBezTo>
                <a:cubicBezTo>
                  <a:pt x="258165" y="105703"/>
                  <a:pt x="253626" y="108481"/>
                  <a:pt x="278064" y="102372"/>
                </a:cubicBezTo>
                <a:cubicBezTo>
                  <a:pt x="292646" y="87790"/>
                  <a:pt x="297203" y="81720"/>
                  <a:pt x="315495" y="70288"/>
                </a:cubicBezTo>
                <a:cubicBezTo>
                  <a:pt x="326681" y="63297"/>
                  <a:pt x="343113" y="58712"/>
                  <a:pt x="352927" y="48898"/>
                </a:cubicBezTo>
                <a:cubicBezTo>
                  <a:pt x="359229" y="42596"/>
                  <a:pt x="363169" y="34276"/>
                  <a:pt x="368969" y="27509"/>
                </a:cubicBezTo>
                <a:cubicBezTo>
                  <a:pt x="373890" y="21767"/>
                  <a:pt x="379664" y="16814"/>
                  <a:pt x="385011" y="11467"/>
                </a:cubicBezTo>
                <a:cubicBezTo>
                  <a:pt x="379664" y="7902"/>
                  <a:pt x="375382" y="1200"/>
                  <a:pt x="368969" y="772"/>
                </a:cubicBezTo>
                <a:cubicBezTo>
                  <a:pt x="321843" y="-2370"/>
                  <a:pt x="310311" y="4282"/>
                  <a:pt x="272716" y="16814"/>
                </a:cubicBezTo>
                <a:lnTo>
                  <a:pt x="224590" y="32856"/>
                </a:lnTo>
                <a:cubicBezTo>
                  <a:pt x="219243" y="34639"/>
                  <a:pt x="213238" y="35077"/>
                  <a:pt x="208548" y="38204"/>
                </a:cubicBezTo>
                <a:cubicBezTo>
                  <a:pt x="197853" y="45334"/>
                  <a:pt x="188658" y="55528"/>
                  <a:pt x="176464" y="59593"/>
                </a:cubicBezTo>
                <a:cubicBezTo>
                  <a:pt x="124817" y="76810"/>
                  <a:pt x="205116" y="49202"/>
                  <a:pt x="139032" y="75635"/>
                </a:cubicBezTo>
                <a:cubicBezTo>
                  <a:pt x="113459" y="85864"/>
                  <a:pt x="91214" y="90264"/>
                  <a:pt x="64169" y="97025"/>
                </a:cubicBezTo>
                <a:cubicBezTo>
                  <a:pt x="64166" y="97026"/>
                  <a:pt x="21394" y="107718"/>
                  <a:pt x="21390" y="107719"/>
                </a:cubicBezTo>
                <a:cubicBezTo>
                  <a:pt x="3657" y="113631"/>
                  <a:pt x="10985" y="113067"/>
                  <a:pt x="0" y="113067"/>
                </a:cubicBezTo>
              </a:path>
            </a:pathLst>
          </a:cu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AA1693E7-87FD-4736-9285-16EE19C0F457}"/>
              </a:ext>
            </a:extLst>
          </p:cNvPr>
          <p:cNvSpPr/>
          <p:nvPr/>
        </p:nvSpPr>
        <p:spPr>
          <a:xfrm>
            <a:off x="9206043" y="3557686"/>
            <a:ext cx="745390" cy="660366"/>
          </a:xfrm>
          <a:custGeom>
            <a:avLst/>
            <a:gdLst>
              <a:gd name="connsiteX0" fmla="*/ 53473 w 529389"/>
              <a:gd name="connsiteY0" fmla="*/ 160421 h 508000"/>
              <a:gd name="connsiteX1" fmla="*/ 16042 w 529389"/>
              <a:gd name="connsiteY1" fmla="*/ 144379 h 508000"/>
              <a:gd name="connsiteX2" fmla="*/ 0 w 529389"/>
              <a:gd name="connsiteY2" fmla="*/ 128337 h 508000"/>
              <a:gd name="connsiteX3" fmla="*/ 32084 w 529389"/>
              <a:gd name="connsiteY3" fmla="*/ 101600 h 508000"/>
              <a:gd name="connsiteX4" fmla="*/ 74863 w 529389"/>
              <a:gd name="connsiteY4" fmla="*/ 64169 h 508000"/>
              <a:gd name="connsiteX5" fmla="*/ 90905 w 529389"/>
              <a:gd name="connsiteY5" fmla="*/ 53474 h 508000"/>
              <a:gd name="connsiteX6" fmla="*/ 106947 w 529389"/>
              <a:gd name="connsiteY6" fmla="*/ 32085 h 508000"/>
              <a:gd name="connsiteX7" fmla="*/ 133684 w 529389"/>
              <a:gd name="connsiteY7" fmla="*/ 0 h 508000"/>
              <a:gd name="connsiteX8" fmla="*/ 139031 w 529389"/>
              <a:gd name="connsiteY8" fmla="*/ 16042 h 508000"/>
              <a:gd name="connsiteX9" fmla="*/ 144379 w 529389"/>
              <a:gd name="connsiteY9" fmla="*/ 69516 h 508000"/>
              <a:gd name="connsiteX10" fmla="*/ 176463 w 529389"/>
              <a:gd name="connsiteY10" fmla="*/ 80211 h 508000"/>
              <a:gd name="connsiteX11" fmla="*/ 267368 w 529389"/>
              <a:gd name="connsiteY11" fmla="*/ 90906 h 508000"/>
              <a:gd name="connsiteX12" fmla="*/ 288758 w 529389"/>
              <a:gd name="connsiteY12" fmla="*/ 101600 h 508000"/>
              <a:gd name="connsiteX13" fmla="*/ 304800 w 529389"/>
              <a:gd name="connsiteY13" fmla="*/ 106948 h 508000"/>
              <a:gd name="connsiteX14" fmla="*/ 315495 w 529389"/>
              <a:gd name="connsiteY14" fmla="*/ 122990 h 508000"/>
              <a:gd name="connsiteX15" fmla="*/ 320842 w 529389"/>
              <a:gd name="connsiteY15" fmla="*/ 181811 h 508000"/>
              <a:gd name="connsiteX16" fmla="*/ 368968 w 529389"/>
              <a:gd name="connsiteY16" fmla="*/ 213895 h 508000"/>
              <a:gd name="connsiteX17" fmla="*/ 385010 w 529389"/>
              <a:gd name="connsiteY17" fmla="*/ 229937 h 508000"/>
              <a:gd name="connsiteX18" fmla="*/ 406400 w 529389"/>
              <a:gd name="connsiteY18" fmla="*/ 262021 h 508000"/>
              <a:gd name="connsiteX19" fmla="*/ 390358 w 529389"/>
              <a:gd name="connsiteY19" fmla="*/ 363621 h 508000"/>
              <a:gd name="connsiteX20" fmla="*/ 379663 w 529389"/>
              <a:gd name="connsiteY20" fmla="*/ 395706 h 508000"/>
              <a:gd name="connsiteX21" fmla="*/ 374316 w 529389"/>
              <a:gd name="connsiteY21" fmla="*/ 411748 h 508000"/>
              <a:gd name="connsiteX22" fmla="*/ 379663 w 529389"/>
              <a:gd name="connsiteY22" fmla="*/ 475916 h 508000"/>
              <a:gd name="connsiteX23" fmla="*/ 411747 w 529389"/>
              <a:gd name="connsiteY23" fmla="*/ 486611 h 508000"/>
              <a:gd name="connsiteX24" fmla="*/ 427789 w 529389"/>
              <a:gd name="connsiteY24" fmla="*/ 491958 h 508000"/>
              <a:gd name="connsiteX25" fmla="*/ 470568 w 529389"/>
              <a:gd name="connsiteY25" fmla="*/ 502653 h 508000"/>
              <a:gd name="connsiteX26" fmla="*/ 486610 w 529389"/>
              <a:gd name="connsiteY26" fmla="*/ 508000 h 508000"/>
              <a:gd name="connsiteX27" fmla="*/ 502652 w 529389"/>
              <a:gd name="connsiteY27" fmla="*/ 475916 h 508000"/>
              <a:gd name="connsiteX28" fmla="*/ 529389 w 529389"/>
              <a:gd name="connsiteY28" fmla="*/ 459874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9389" h="508000">
                <a:moveTo>
                  <a:pt x="53473" y="160421"/>
                </a:moveTo>
                <a:cubicBezTo>
                  <a:pt x="40996" y="155074"/>
                  <a:pt x="27682" y="151363"/>
                  <a:pt x="16042" y="144379"/>
                </a:cubicBezTo>
                <a:cubicBezTo>
                  <a:pt x="9557" y="140488"/>
                  <a:pt x="0" y="135899"/>
                  <a:pt x="0" y="128337"/>
                </a:cubicBezTo>
                <a:cubicBezTo>
                  <a:pt x="0" y="121475"/>
                  <a:pt x="27245" y="104826"/>
                  <a:pt x="32084" y="101600"/>
                </a:cubicBezTo>
                <a:cubicBezTo>
                  <a:pt x="49909" y="74863"/>
                  <a:pt x="37431" y="89124"/>
                  <a:pt x="74863" y="64169"/>
                </a:cubicBezTo>
                <a:cubicBezTo>
                  <a:pt x="80210" y="60604"/>
                  <a:pt x="87049" y="58615"/>
                  <a:pt x="90905" y="53474"/>
                </a:cubicBezTo>
                <a:cubicBezTo>
                  <a:pt x="96252" y="46344"/>
                  <a:pt x="101147" y="38852"/>
                  <a:pt x="106947" y="32085"/>
                </a:cubicBezTo>
                <a:cubicBezTo>
                  <a:pt x="137826" y="-3941"/>
                  <a:pt x="110047" y="35454"/>
                  <a:pt x="133684" y="0"/>
                </a:cubicBezTo>
                <a:cubicBezTo>
                  <a:pt x="135466" y="5347"/>
                  <a:pt x="138174" y="10471"/>
                  <a:pt x="139031" y="16042"/>
                </a:cubicBezTo>
                <a:cubicBezTo>
                  <a:pt x="141755" y="33747"/>
                  <a:pt x="135353" y="54043"/>
                  <a:pt x="144379" y="69516"/>
                </a:cubicBezTo>
                <a:cubicBezTo>
                  <a:pt x="150059" y="79254"/>
                  <a:pt x="165526" y="77477"/>
                  <a:pt x="176463" y="80211"/>
                </a:cubicBezTo>
                <a:cubicBezTo>
                  <a:pt x="220399" y="91194"/>
                  <a:pt x="190525" y="84994"/>
                  <a:pt x="267368" y="90906"/>
                </a:cubicBezTo>
                <a:cubicBezTo>
                  <a:pt x="274498" y="94471"/>
                  <a:pt x="281431" y="98460"/>
                  <a:pt x="288758" y="101600"/>
                </a:cubicBezTo>
                <a:cubicBezTo>
                  <a:pt x="293939" y="103820"/>
                  <a:pt x="300399" y="103427"/>
                  <a:pt x="304800" y="106948"/>
                </a:cubicBezTo>
                <a:cubicBezTo>
                  <a:pt x="309818" y="110963"/>
                  <a:pt x="311930" y="117643"/>
                  <a:pt x="315495" y="122990"/>
                </a:cubicBezTo>
                <a:cubicBezTo>
                  <a:pt x="317277" y="142597"/>
                  <a:pt x="312516" y="163970"/>
                  <a:pt x="320842" y="181811"/>
                </a:cubicBezTo>
                <a:cubicBezTo>
                  <a:pt x="325519" y="191834"/>
                  <a:pt x="358609" y="203536"/>
                  <a:pt x="368968" y="213895"/>
                </a:cubicBezTo>
                <a:cubicBezTo>
                  <a:pt x="374315" y="219242"/>
                  <a:pt x="380367" y="223968"/>
                  <a:pt x="385010" y="229937"/>
                </a:cubicBezTo>
                <a:cubicBezTo>
                  <a:pt x="392901" y="240083"/>
                  <a:pt x="406400" y="262021"/>
                  <a:pt x="406400" y="262021"/>
                </a:cubicBezTo>
                <a:cubicBezTo>
                  <a:pt x="400188" y="342771"/>
                  <a:pt x="408401" y="309492"/>
                  <a:pt x="390358" y="363621"/>
                </a:cubicBezTo>
                <a:lnTo>
                  <a:pt x="379663" y="395706"/>
                </a:lnTo>
                <a:lnTo>
                  <a:pt x="374316" y="411748"/>
                </a:lnTo>
                <a:cubicBezTo>
                  <a:pt x="376098" y="433137"/>
                  <a:pt x="370064" y="456718"/>
                  <a:pt x="379663" y="475916"/>
                </a:cubicBezTo>
                <a:cubicBezTo>
                  <a:pt x="384704" y="485999"/>
                  <a:pt x="401052" y="483046"/>
                  <a:pt x="411747" y="486611"/>
                </a:cubicBezTo>
                <a:cubicBezTo>
                  <a:pt x="417094" y="488393"/>
                  <a:pt x="422321" y="490591"/>
                  <a:pt x="427789" y="491958"/>
                </a:cubicBezTo>
                <a:cubicBezTo>
                  <a:pt x="442049" y="495523"/>
                  <a:pt x="456624" y="498005"/>
                  <a:pt x="470568" y="502653"/>
                </a:cubicBezTo>
                <a:lnTo>
                  <a:pt x="486610" y="508000"/>
                </a:lnTo>
                <a:cubicBezTo>
                  <a:pt x="490959" y="494955"/>
                  <a:pt x="492288" y="486280"/>
                  <a:pt x="502652" y="475916"/>
                </a:cubicBezTo>
                <a:cubicBezTo>
                  <a:pt x="509104" y="469464"/>
                  <a:pt x="520950" y="464093"/>
                  <a:pt x="529389" y="459874"/>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46531668-0560-424F-ABB2-88BAF9B8A98F}"/>
              </a:ext>
            </a:extLst>
          </p:cNvPr>
          <p:cNvSpPr/>
          <p:nvPr/>
        </p:nvSpPr>
        <p:spPr>
          <a:xfrm>
            <a:off x="9308440" y="2910037"/>
            <a:ext cx="520468" cy="530427"/>
          </a:xfrm>
          <a:custGeom>
            <a:avLst/>
            <a:gdLst>
              <a:gd name="connsiteX0" fmla="*/ 0 w 379663"/>
              <a:gd name="connsiteY0" fmla="*/ 424104 h 424104"/>
              <a:gd name="connsiteX1" fmla="*/ 48126 w 379663"/>
              <a:gd name="connsiteY1" fmla="*/ 408062 h 424104"/>
              <a:gd name="connsiteX2" fmla="*/ 69516 w 379663"/>
              <a:gd name="connsiteY2" fmla="*/ 402715 h 424104"/>
              <a:gd name="connsiteX3" fmla="*/ 117642 w 379663"/>
              <a:gd name="connsiteY3" fmla="*/ 375978 h 424104"/>
              <a:gd name="connsiteX4" fmla="*/ 165768 w 379663"/>
              <a:gd name="connsiteY4" fmla="*/ 349241 h 424104"/>
              <a:gd name="connsiteX5" fmla="*/ 181811 w 379663"/>
              <a:gd name="connsiteY5" fmla="*/ 343894 h 424104"/>
              <a:gd name="connsiteX6" fmla="*/ 197853 w 379663"/>
              <a:gd name="connsiteY6" fmla="*/ 333199 h 424104"/>
              <a:gd name="connsiteX7" fmla="*/ 213895 w 379663"/>
              <a:gd name="connsiteY7" fmla="*/ 327852 h 424104"/>
              <a:gd name="connsiteX8" fmla="*/ 229937 w 379663"/>
              <a:gd name="connsiteY8" fmla="*/ 311810 h 424104"/>
              <a:gd name="connsiteX9" fmla="*/ 245979 w 379663"/>
              <a:gd name="connsiteY9" fmla="*/ 301115 h 424104"/>
              <a:gd name="connsiteX10" fmla="*/ 272716 w 379663"/>
              <a:gd name="connsiteY10" fmla="*/ 252989 h 424104"/>
              <a:gd name="connsiteX11" fmla="*/ 245979 w 379663"/>
              <a:gd name="connsiteY11" fmla="*/ 226252 h 424104"/>
              <a:gd name="connsiteX12" fmla="*/ 213895 w 379663"/>
              <a:gd name="connsiteY12" fmla="*/ 210210 h 424104"/>
              <a:gd name="connsiteX13" fmla="*/ 181811 w 379663"/>
              <a:gd name="connsiteY13" fmla="*/ 188820 h 424104"/>
              <a:gd name="connsiteX14" fmla="*/ 192505 w 379663"/>
              <a:gd name="connsiteY14" fmla="*/ 151389 h 424104"/>
              <a:gd name="connsiteX15" fmla="*/ 229937 w 379663"/>
              <a:gd name="connsiteY15" fmla="*/ 129999 h 424104"/>
              <a:gd name="connsiteX16" fmla="*/ 336884 w 379663"/>
              <a:gd name="connsiteY16" fmla="*/ 113957 h 424104"/>
              <a:gd name="connsiteX17" fmla="*/ 352926 w 379663"/>
              <a:gd name="connsiteY17" fmla="*/ 103262 h 424104"/>
              <a:gd name="connsiteX18" fmla="*/ 342232 w 379663"/>
              <a:gd name="connsiteY18" fmla="*/ 71178 h 424104"/>
              <a:gd name="connsiteX19" fmla="*/ 326189 w 379663"/>
              <a:gd name="connsiteY19" fmla="*/ 65831 h 424104"/>
              <a:gd name="connsiteX20" fmla="*/ 294105 w 379663"/>
              <a:gd name="connsiteY20" fmla="*/ 39094 h 424104"/>
              <a:gd name="connsiteX21" fmla="*/ 288758 w 379663"/>
              <a:gd name="connsiteY21" fmla="*/ 23052 h 424104"/>
              <a:gd name="connsiteX22" fmla="*/ 315495 w 379663"/>
              <a:gd name="connsiteY22" fmla="*/ 1662 h 424104"/>
              <a:gd name="connsiteX23" fmla="*/ 320842 w 379663"/>
              <a:gd name="connsiteY23" fmla="*/ 23052 h 424104"/>
              <a:gd name="connsiteX24" fmla="*/ 336884 w 379663"/>
              <a:gd name="connsiteY24" fmla="*/ 28399 h 424104"/>
              <a:gd name="connsiteX25" fmla="*/ 379663 w 379663"/>
              <a:gd name="connsiteY25" fmla="*/ 23052 h 42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9663" h="424104">
                <a:moveTo>
                  <a:pt x="0" y="424104"/>
                </a:moveTo>
                <a:cubicBezTo>
                  <a:pt x="16042" y="418757"/>
                  <a:pt x="31964" y="413035"/>
                  <a:pt x="48126" y="408062"/>
                </a:cubicBezTo>
                <a:cubicBezTo>
                  <a:pt x="55150" y="405901"/>
                  <a:pt x="62942" y="406002"/>
                  <a:pt x="69516" y="402715"/>
                </a:cubicBezTo>
                <a:cubicBezTo>
                  <a:pt x="143079" y="365935"/>
                  <a:pt x="73273" y="390769"/>
                  <a:pt x="117642" y="375978"/>
                </a:cubicBezTo>
                <a:cubicBezTo>
                  <a:pt x="141655" y="351965"/>
                  <a:pt x="126511" y="362326"/>
                  <a:pt x="165768" y="349241"/>
                </a:cubicBezTo>
                <a:lnTo>
                  <a:pt x="181811" y="343894"/>
                </a:lnTo>
                <a:cubicBezTo>
                  <a:pt x="187158" y="340329"/>
                  <a:pt x="192105" y="336073"/>
                  <a:pt x="197853" y="333199"/>
                </a:cubicBezTo>
                <a:cubicBezTo>
                  <a:pt x="202894" y="330678"/>
                  <a:pt x="209205" y="330979"/>
                  <a:pt x="213895" y="327852"/>
                </a:cubicBezTo>
                <a:cubicBezTo>
                  <a:pt x="220187" y="323657"/>
                  <a:pt x="224128" y="316651"/>
                  <a:pt x="229937" y="311810"/>
                </a:cubicBezTo>
                <a:cubicBezTo>
                  <a:pt x="234874" y="307696"/>
                  <a:pt x="240632" y="304680"/>
                  <a:pt x="245979" y="301115"/>
                </a:cubicBezTo>
                <a:cubicBezTo>
                  <a:pt x="270495" y="264341"/>
                  <a:pt x="263303" y="281225"/>
                  <a:pt x="272716" y="252989"/>
                </a:cubicBezTo>
                <a:cubicBezTo>
                  <a:pt x="229937" y="224469"/>
                  <a:pt x="281628" y="261901"/>
                  <a:pt x="245979" y="226252"/>
                </a:cubicBezTo>
                <a:cubicBezTo>
                  <a:pt x="235612" y="215885"/>
                  <a:pt x="226943" y="214559"/>
                  <a:pt x="213895" y="210210"/>
                </a:cubicBezTo>
                <a:cubicBezTo>
                  <a:pt x="203200" y="203080"/>
                  <a:pt x="178280" y="201179"/>
                  <a:pt x="181811" y="188820"/>
                </a:cubicBezTo>
                <a:cubicBezTo>
                  <a:pt x="185376" y="176343"/>
                  <a:pt x="186203" y="162732"/>
                  <a:pt x="192505" y="151389"/>
                </a:cubicBezTo>
                <a:cubicBezTo>
                  <a:pt x="195172" y="146588"/>
                  <a:pt x="227615" y="130773"/>
                  <a:pt x="229937" y="129999"/>
                </a:cubicBezTo>
                <a:cubicBezTo>
                  <a:pt x="272339" y="115865"/>
                  <a:pt x="289025" y="117945"/>
                  <a:pt x="336884" y="113957"/>
                </a:cubicBezTo>
                <a:cubicBezTo>
                  <a:pt x="342231" y="110392"/>
                  <a:pt x="348911" y="108280"/>
                  <a:pt x="352926" y="103262"/>
                </a:cubicBezTo>
                <a:cubicBezTo>
                  <a:pt x="365135" y="88002"/>
                  <a:pt x="356264" y="80532"/>
                  <a:pt x="342232" y="71178"/>
                </a:cubicBezTo>
                <a:cubicBezTo>
                  <a:pt x="337542" y="68051"/>
                  <a:pt x="331537" y="67613"/>
                  <a:pt x="326189" y="65831"/>
                </a:cubicBezTo>
                <a:cubicBezTo>
                  <a:pt x="314352" y="57940"/>
                  <a:pt x="302339" y="51445"/>
                  <a:pt x="294105" y="39094"/>
                </a:cubicBezTo>
                <a:cubicBezTo>
                  <a:pt x="290978" y="34404"/>
                  <a:pt x="290540" y="28399"/>
                  <a:pt x="288758" y="23052"/>
                </a:cubicBezTo>
                <a:cubicBezTo>
                  <a:pt x="290425" y="20551"/>
                  <a:pt x="304016" y="-6947"/>
                  <a:pt x="315495" y="1662"/>
                </a:cubicBezTo>
                <a:cubicBezTo>
                  <a:pt x="321374" y="6072"/>
                  <a:pt x="316251" y="17313"/>
                  <a:pt x="320842" y="23052"/>
                </a:cubicBezTo>
                <a:cubicBezTo>
                  <a:pt x="324363" y="27453"/>
                  <a:pt x="331537" y="26617"/>
                  <a:pt x="336884" y="28399"/>
                </a:cubicBezTo>
                <a:lnTo>
                  <a:pt x="379663" y="23052"/>
                </a:lnTo>
              </a:path>
            </a:pathLst>
          </a:cu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0" name="Rectangle 69">
                <a:extLst>
                  <a:ext uri="{FF2B5EF4-FFF2-40B4-BE49-F238E27FC236}">
                    <a16:creationId xmlns:a16="http://schemas.microsoft.com/office/drawing/2014/main" id="{FA423D17-C70D-5AD3-7B1C-870A9DE6320E}"/>
                  </a:ext>
                </a:extLst>
              </p:cNvPr>
              <p:cNvSpPr/>
              <p:nvPr/>
            </p:nvSpPr>
            <p:spPr>
              <a:xfrm>
                <a:off x="9148467" y="3996720"/>
                <a:ext cx="521340" cy="3385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C000"/>
                              </a:solidFill>
                              <a:latin typeface="Cambria Math" panose="02040503050406030204" pitchFamily="18" charset="0"/>
                            </a:rPr>
                          </m:ctrlPr>
                        </m:sSubPr>
                        <m:e>
                          <m:r>
                            <a:rPr lang="en-US" sz="1600" i="1">
                              <a:solidFill>
                                <a:srgbClr val="FFC000"/>
                              </a:solidFill>
                              <a:latin typeface="Cambria Math" panose="02040503050406030204" pitchFamily="18" charset="0"/>
                            </a:rPr>
                            <m:t>𝑧</m:t>
                          </m:r>
                        </m:e>
                        <m:sub>
                          <m:r>
                            <a:rPr lang="en-US" sz="1600" b="0" i="1" smtClean="0">
                              <a:solidFill>
                                <a:srgbClr val="FFC000"/>
                              </a:solidFill>
                              <a:latin typeface="Cambria Math" panose="02040503050406030204" pitchFamily="18" charset="0"/>
                            </a:rPr>
                            <m:t>1</m:t>
                          </m:r>
                        </m:sub>
                      </m:sSub>
                      <m:d>
                        <m:dPr>
                          <m:ctrlPr>
                            <a:rPr lang="en-US" sz="1600" i="1">
                              <a:solidFill>
                                <a:srgbClr val="FFC000"/>
                              </a:solidFill>
                              <a:latin typeface="Cambria Math" panose="02040503050406030204" pitchFamily="18" charset="0"/>
                            </a:rPr>
                          </m:ctrlPr>
                        </m:dPr>
                        <m:e>
                          <m:r>
                            <a:rPr lang="en-US" sz="1600" i="1">
                              <a:solidFill>
                                <a:srgbClr val="FFC000"/>
                              </a:solidFill>
                              <a:latin typeface="Cambria Math" panose="02040503050406030204" pitchFamily="18" charset="0"/>
                            </a:rPr>
                            <m:t>𝑡</m:t>
                          </m:r>
                        </m:e>
                      </m:d>
                    </m:oMath>
                  </m:oMathPara>
                </a14:m>
                <a:endParaRPr lang="en-US" sz="1200" dirty="0">
                  <a:solidFill>
                    <a:srgbClr val="FFC000"/>
                  </a:solidFill>
                  <a:latin typeface="Helvetica" panose="020B0604020202020204" pitchFamily="34" charset="0"/>
                </a:endParaRPr>
              </a:p>
            </p:txBody>
          </p:sp>
        </mc:Choice>
        <mc:Fallback>
          <p:sp>
            <p:nvSpPr>
              <p:cNvPr id="70" name="Rectangle 69">
                <a:extLst>
                  <a:ext uri="{FF2B5EF4-FFF2-40B4-BE49-F238E27FC236}">
                    <a16:creationId xmlns:a16="http://schemas.microsoft.com/office/drawing/2014/main" id="{FA423D17-C70D-5AD3-7B1C-870A9DE6320E}"/>
                  </a:ext>
                </a:extLst>
              </p:cNvPr>
              <p:cNvSpPr>
                <a:spLocks noRot="1" noChangeAspect="1" noMove="1" noResize="1" noEditPoints="1" noAdjustHandles="1" noChangeArrowheads="1" noChangeShapeType="1" noTextEdit="1"/>
              </p:cNvSpPr>
              <p:nvPr/>
            </p:nvSpPr>
            <p:spPr>
              <a:xfrm>
                <a:off x="9148467" y="3996720"/>
                <a:ext cx="521340" cy="338554"/>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Rectangle 70">
                <a:extLst>
                  <a:ext uri="{FF2B5EF4-FFF2-40B4-BE49-F238E27FC236}">
                    <a16:creationId xmlns:a16="http://schemas.microsoft.com/office/drawing/2014/main" id="{EB723EC0-8522-9A04-4AAC-51A7F19D11E5}"/>
                  </a:ext>
                </a:extLst>
              </p:cNvPr>
              <p:cNvSpPr/>
              <p:nvPr/>
            </p:nvSpPr>
            <p:spPr>
              <a:xfrm>
                <a:off x="8267144" y="3057671"/>
                <a:ext cx="521340" cy="3385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accent3">
                                  <a:lumMod val="50000"/>
                                </a:schemeClr>
                              </a:solidFill>
                              <a:latin typeface="Cambria Math" panose="02040503050406030204" pitchFamily="18" charset="0"/>
                            </a:rPr>
                          </m:ctrlPr>
                        </m:sSubPr>
                        <m:e>
                          <m:r>
                            <a:rPr lang="en-US" sz="1600" i="1">
                              <a:solidFill>
                                <a:schemeClr val="accent3">
                                  <a:lumMod val="50000"/>
                                </a:schemeClr>
                              </a:solidFill>
                              <a:latin typeface="Cambria Math" panose="02040503050406030204" pitchFamily="18" charset="0"/>
                            </a:rPr>
                            <m:t>𝑧</m:t>
                          </m:r>
                        </m:e>
                        <m:sub>
                          <m:r>
                            <a:rPr lang="en-US" sz="1600" b="0" i="1" smtClean="0">
                              <a:solidFill>
                                <a:schemeClr val="accent3">
                                  <a:lumMod val="50000"/>
                                </a:schemeClr>
                              </a:solidFill>
                              <a:latin typeface="Cambria Math" panose="02040503050406030204" pitchFamily="18" charset="0"/>
                            </a:rPr>
                            <m:t>3</m:t>
                          </m:r>
                        </m:sub>
                      </m:sSub>
                      <m:d>
                        <m:dPr>
                          <m:ctrlPr>
                            <a:rPr lang="en-US" sz="1600" i="1">
                              <a:solidFill>
                                <a:schemeClr val="accent3">
                                  <a:lumMod val="50000"/>
                                </a:schemeClr>
                              </a:solidFill>
                              <a:latin typeface="Cambria Math" panose="02040503050406030204" pitchFamily="18" charset="0"/>
                            </a:rPr>
                          </m:ctrlPr>
                        </m:dPr>
                        <m:e>
                          <m:r>
                            <a:rPr lang="en-US" sz="1600" i="1">
                              <a:solidFill>
                                <a:schemeClr val="accent3">
                                  <a:lumMod val="50000"/>
                                </a:schemeClr>
                              </a:solidFill>
                              <a:latin typeface="Cambria Math" panose="02040503050406030204" pitchFamily="18" charset="0"/>
                            </a:rPr>
                            <m:t>𝑡</m:t>
                          </m:r>
                        </m:e>
                      </m:d>
                    </m:oMath>
                  </m:oMathPara>
                </a14:m>
                <a:endParaRPr lang="en-US" sz="1200" dirty="0">
                  <a:solidFill>
                    <a:schemeClr val="accent3">
                      <a:lumMod val="50000"/>
                    </a:schemeClr>
                  </a:solidFill>
                  <a:latin typeface="Helvetica" panose="020B0604020202020204" pitchFamily="34" charset="0"/>
                </a:endParaRPr>
              </a:p>
            </p:txBody>
          </p:sp>
        </mc:Choice>
        <mc:Fallback>
          <p:sp>
            <p:nvSpPr>
              <p:cNvPr id="71" name="Rectangle 70">
                <a:extLst>
                  <a:ext uri="{FF2B5EF4-FFF2-40B4-BE49-F238E27FC236}">
                    <a16:creationId xmlns:a16="http://schemas.microsoft.com/office/drawing/2014/main" id="{EB723EC0-8522-9A04-4AAC-51A7F19D11E5}"/>
                  </a:ext>
                </a:extLst>
              </p:cNvPr>
              <p:cNvSpPr>
                <a:spLocks noRot="1" noChangeAspect="1" noMove="1" noResize="1" noEditPoints="1" noAdjustHandles="1" noChangeArrowheads="1" noChangeShapeType="1" noTextEdit="1"/>
              </p:cNvSpPr>
              <p:nvPr/>
            </p:nvSpPr>
            <p:spPr>
              <a:xfrm>
                <a:off x="8267144" y="3057671"/>
                <a:ext cx="521340" cy="338554"/>
              </a:xfrm>
              <a:prstGeom prst="rect">
                <a:avLst/>
              </a:prstGeom>
              <a:blipFill>
                <a:blip r:embed="rId15"/>
                <a:stretch>
                  <a:fillRect l="-4651"/>
                </a:stretch>
              </a:blipFill>
            </p:spPr>
            <p:txBody>
              <a:bodyPr/>
              <a:lstStyle/>
              <a:p>
                <a:r>
                  <a:rPr lang="en-US">
                    <a:noFill/>
                  </a:rPr>
                  <a:t> </a:t>
                </a:r>
              </a:p>
            </p:txBody>
          </p:sp>
        </mc:Fallback>
      </mc:AlternateContent>
    </p:spTree>
    <p:extLst>
      <p:ext uri="{BB962C8B-B14F-4D97-AF65-F5344CB8AC3E}">
        <p14:creationId xmlns:p14="http://schemas.microsoft.com/office/powerpoint/2010/main" val="30014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6</a:t>
            </a:fld>
            <a:endParaRPr lang="en-US" dirty="0"/>
          </a:p>
        </p:txBody>
      </p:sp>
      <p:grpSp>
        <p:nvGrpSpPr>
          <p:cNvPr id="58" name="Group 57">
            <a:extLst>
              <a:ext uri="{FF2B5EF4-FFF2-40B4-BE49-F238E27FC236}">
                <a16:creationId xmlns:a16="http://schemas.microsoft.com/office/drawing/2014/main" id="{CC5A7C3A-2CB5-685B-7468-5AC612E83468}"/>
              </a:ext>
            </a:extLst>
          </p:cNvPr>
          <p:cNvGrpSpPr/>
          <p:nvPr/>
        </p:nvGrpSpPr>
        <p:grpSpPr>
          <a:xfrm>
            <a:off x="1310201" y="-307485"/>
            <a:ext cx="9569214" cy="7934360"/>
            <a:chOff x="1310201" y="-307485"/>
            <a:chExt cx="9569214" cy="7934360"/>
          </a:xfrm>
        </p:grpSpPr>
        <p:pic>
          <p:nvPicPr>
            <p:cNvPr id="2" name="Graphic 1">
              <a:extLst>
                <a:ext uri="{FF2B5EF4-FFF2-40B4-BE49-F238E27FC236}">
                  <a16:creationId xmlns:a16="http://schemas.microsoft.com/office/drawing/2014/main" id="{D2C362C3-956E-DBE3-AEE6-F5BCF9E449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508" b="14114"/>
            <a:stretch/>
          </p:blipFill>
          <p:spPr>
            <a:xfrm>
              <a:off x="7642429" y="-186752"/>
              <a:ext cx="2965393" cy="2135161"/>
            </a:xfrm>
            <a:prstGeom prst="rect">
              <a:avLst/>
            </a:prstGeom>
          </p:spPr>
        </p:pic>
        <p:sp>
          <p:nvSpPr>
            <p:cNvPr id="3" name="Right Arrow 2">
              <a:extLst>
                <a:ext uri="{FF2B5EF4-FFF2-40B4-BE49-F238E27FC236}">
                  <a16:creationId xmlns:a16="http://schemas.microsoft.com/office/drawing/2014/main" id="{53549EF0-0205-D232-49C1-BAD4D2AF2459}"/>
                </a:ext>
              </a:extLst>
            </p:cNvPr>
            <p:cNvSpPr/>
            <p:nvPr/>
          </p:nvSpPr>
          <p:spPr>
            <a:xfrm>
              <a:off x="5890265" y="625084"/>
              <a:ext cx="1374431" cy="2546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6" name="Rectangle 5">
              <a:extLst>
                <a:ext uri="{FF2B5EF4-FFF2-40B4-BE49-F238E27FC236}">
                  <a16:creationId xmlns:a16="http://schemas.microsoft.com/office/drawing/2014/main" id="{08CE2BA5-CD97-1615-6A85-395D544F60E8}"/>
                </a:ext>
              </a:extLst>
            </p:cNvPr>
            <p:cNvSpPr/>
            <p:nvPr/>
          </p:nvSpPr>
          <p:spPr>
            <a:xfrm>
              <a:off x="7493752" y="2288916"/>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Latent dimension trajectories</a:t>
              </a:r>
            </a:p>
          </p:txBody>
        </p:sp>
        <p:sp>
          <p:nvSpPr>
            <p:cNvPr id="7" name="Rectangle 6">
              <a:extLst>
                <a:ext uri="{FF2B5EF4-FFF2-40B4-BE49-F238E27FC236}">
                  <a16:creationId xmlns:a16="http://schemas.microsoft.com/office/drawing/2014/main" id="{86C91665-2174-5406-D8C6-715ACB929C9A}"/>
                </a:ext>
              </a:extLst>
            </p:cNvPr>
            <p:cNvSpPr/>
            <p:nvPr/>
          </p:nvSpPr>
          <p:spPr>
            <a:xfrm>
              <a:off x="1797218" y="2293678"/>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trajectories</a:t>
              </a:r>
            </a:p>
          </p:txBody>
        </p:sp>
        <p:sp>
          <p:nvSpPr>
            <p:cNvPr id="8" name="Rectangle 7">
              <a:extLst>
                <a:ext uri="{FF2B5EF4-FFF2-40B4-BE49-F238E27FC236}">
                  <a16:creationId xmlns:a16="http://schemas.microsoft.com/office/drawing/2014/main" id="{9202D8F4-B28C-AC57-4DDE-D63A0BC5416E}"/>
                </a:ext>
              </a:extLst>
            </p:cNvPr>
            <p:cNvSpPr/>
            <p:nvPr/>
          </p:nvSpPr>
          <p:spPr>
            <a:xfrm>
              <a:off x="4344878" y="3012537"/>
              <a:ext cx="3581558" cy="400110"/>
            </a:xfrm>
            <a:prstGeom prst="rect">
              <a:avLst/>
            </a:prstGeom>
          </p:spPr>
          <p:txBody>
            <a:bodyPr wrap="square">
              <a:spAutoFit/>
            </a:bodyPr>
            <a:lstStyle/>
            <a:p>
              <a:pPr algn="ctr"/>
              <a:r>
                <a:rPr lang="en-US" sz="2000" b="1" i="1" dirty="0">
                  <a:solidFill>
                    <a:srgbClr val="C00000"/>
                  </a:solidFill>
                  <a:latin typeface="Helvetica" panose="020B0604020202020204" pitchFamily="34" charset="0"/>
                </a:rPr>
                <a:t>Dimensionality reduction</a:t>
              </a:r>
            </a:p>
          </p:txBody>
        </p:sp>
        <p:sp>
          <p:nvSpPr>
            <p:cNvPr id="9" name="Rectangle 8">
              <a:extLst>
                <a:ext uri="{FF2B5EF4-FFF2-40B4-BE49-F238E27FC236}">
                  <a16:creationId xmlns:a16="http://schemas.microsoft.com/office/drawing/2014/main" id="{B99B94A5-2875-8BE5-01A4-FBE15729696D}"/>
                </a:ext>
              </a:extLst>
            </p:cNvPr>
            <p:cNvSpPr/>
            <p:nvPr/>
          </p:nvSpPr>
          <p:spPr>
            <a:xfrm>
              <a:off x="6155425" y="1003399"/>
              <a:ext cx="844114" cy="369332"/>
            </a:xfrm>
            <a:prstGeom prst="rect">
              <a:avLst/>
            </a:prstGeom>
          </p:spPr>
          <p:txBody>
            <a:bodyPr wrap="square">
              <a:spAutoFit/>
            </a:bodyPr>
            <a:lstStyle/>
            <a:p>
              <a:pPr algn="ctr"/>
              <a:r>
                <a:rPr lang="en-US" dirty="0">
                  <a:solidFill>
                    <a:schemeClr val="accent3">
                      <a:lumMod val="50000"/>
                    </a:schemeClr>
                  </a:solidFill>
                  <a:latin typeface="Helvetica" panose="020B0604020202020204" pitchFamily="34" charset="0"/>
                </a:rPr>
                <a:t>PCA</a:t>
              </a:r>
            </a:p>
          </p:txBody>
        </p:sp>
        <p:sp>
          <p:nvSpPr>
            <p:cNvPr id="10" name="Rectangle 9">
              <a:extLst>
                <a:ext uri="{FF2B5EF4-FFF2-40B4-BE49-F238E27FC236}">
                  <a16:creationId xmlns:a16="http://schemas.microsoft.com/office/drawing/2014/main" id="{F7D1C55C-2479-5DF6-0F67-76D3CE658327}"/>
                </a:ext>
              </a:extLst>
            </p:cNvPr>
            <p:cNvSpPr/>
            <p:nvPr/>
          </p:nvSpPr>
          <p:spPr>
            <a:xfrm>
              <a:off x="5626872" y="1352024"/>
              <a:ext cx="1901219" cy="369332"/>
            </a:xfrm>
            <a:prstGeom prst="rect">
              <a:avLst/>
            </a:prstGeom>
          </p:spPr>
          <p:txBody>
            <a:bodyPr wrap="square">
              <a:spAutoFit/>
            </a:bodyPr>
            <a:lstStyle/>
            <a:p>
              <a:pPr algn="ctr"/>
              <a:r>
                <a:rPr lang="en-US" dirty="0">
                  <a:solidFill>
                    <a:schemeClr val="accent3">
                      <a:lumMod val="75000"/>
                    </a:schemeClr>
                  </a:solidFill>
                  <a:latin typeface="Helvetica" panose="020B0604020202020204" pitchFamily="34" charset="0"/>
                </a:rPr>
                <a:t>Autoencoders</a:t>
              </a:r>
            </a:p>
          </p:txBody>
        </p:sp>
        <p:sp>
          <p:nvSpPr>
            <p:cNvPr id="11" name="Rectangle 10">
              <a:extLst>
                <a:ext uri="{FF2B5EF4-FFF2-40B4-BE49-F238E27FC236}">
                  <a16:creationId xmlns:a16="http://schemas.microsoft.com/office/drawing/2014/main" id="{B1A67C60-CE0F-ADA1-9731-8009412E8FED}"/>
                </a:ext>
              </a:extLst>
            </p:cNvPr>
            <p:cNvSpPr/>
            <p:nvPr/>
          </p:nvSpPr>
          <p:spPr>
            <a:xfrm>
              <a:off x="5609476" y="1763743"/>
              <a:ext cx="1977896" cy="369332"/>
            </a:xfrm>
            <a:prstGeom prst="rect">
              <a:avLst/>
            </a:prstGeom>
          </p:spPr>
          <p:txBody>
            <a:bodyPr wrap="square">
              <a:spAutoFit/>
            </a:bodyPr>
            <a:lstStyle/>
            <a:p>
              <a:pPr algn="ctr"/>
              <a:r>
                <a:rPr lang="en-US" dirty="0">
                  <a:solidFill>
                    <a:srgbClr val="FFC000"/>
                  </a:solidFill>
                  <a:latin typeface="Helvetica" panose="020B0604020202020204" pitchFamily="34" charset="0"/>
                </a:rPr>
                <a:t>Diffusion Maps</a:t>
              </a:r>
            </a:p>
          </p:txBody>
        </p:sp>
        <p:pic>
          <p:nvPicPr>
            <p:cNvPr id="12" name="Picture 11">
              <a:extLst>
                <a:ext uri="{FF2B5EF4-FFF2-40B4-BE49-F238E27FC236}">
                  <a16:creationId xmlns:a16="http://schemas.microsoft.com/office/drawing/2014/main" id="{84B1DF46-00ED-8AD7-C0D7-7392B6D31CB0}"/>
                </a:ext>
              </a:extLst>
            </p:cNvPr>
            <p:cNvPicPr>
              <a:picLocks noChangeAspect="1"/>
            </p:cNvPicPr>
            <p:nvPr/>
          </p:nvPicPr>
          <p:blipFill rotWithShape="1">
            <a:blip r:embed="rId5"/>
            <a:srcRect l="12327" t="11429" r="29463" b="68745"/>
            <a:stretch/>
          </p:blipFill>
          <p:spPr>
            <a:xfrm>
              <a:off x="1506793" y="179333"/>
              <a:ext cx="3843596" cy="1309120"/>
            </a:xfrm>
            <a:prstGeom prst="rect">
              <a:avLst/>
            </a:prstGeom>
          </p:spPr>
        </p:pic>
        <p:sp>
          <p:nvSpPr>
            <p:cNvPr id="13" name="Rectangle 12">
              <a:extLst>
                <a:ext uri="{FF2B5EF4-FFF2-40B4-BE49-F238E27FC236}">
                  <a16:creationId xmlns:a16="http://schemas.microsoft.com/office/drawing/2014/main" id="{33B39B0A-EE4B-290C-9F56-E94C7885FEB3}"/>
                </a:ext>
              </a:extLst>
            </p:cNvPr>
            <p:cNvSpPr/>
            <p:nvPr/>
          </p:nvSpPr>
          <p:spPr>
            <a:xfrm>
              <a:off x="2795911" y="5113158"/>
              <a:ext cx="283361" cy="261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F91E9C9-46DC-1821-0D67-02DC32E172F2}"/>
                    </a:ext>
                  </a:extLst>
                </p:cNvPr>
                <p:cNvSpPr txBox="1"/>
                <p:nvPr/>
              </p:nvSpPr>
              <p:spPr>
                <a:xfrm>
                  <a:off x="2813935" y="5012562"/>
                  <a:ext cx="247312"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dirty="0"/>
                </a:p>
              </p:txBody>
            </p:sp>
          </mc:Choice>
          <mc:Fallback>
            <p:sp>
              <p:nvSpPr>
                <p:cNvPr id="14" name="TextBox 13">
                  <a:extLst>
                    <a:ext uri="{FF2B5EF4-FFF2-40B4-BE49-F238E27FC236}">
                      <a16:creationId xmlns:a16="http://schemas.microsoft.com/office/drawing/2014/main" id="{CF91E9C9-46DC-1821-0D67-02DC32E172F2}"/>
                    </a:ext>
                  </a:extLst>
                </p:cNvPr>
                <p:cNvSpPr txBox="1">
                  <a:spLocks noRot="1" noChangeAspect="1" noMove="1" noResize="1" noEditPoints="1" noAdjustHandles="1" noChangeArrowheads="1" noChangeShapeType="1" noTextEdit="1"/>
                </p:cNvSpPr>
                <p:nvPr/>
              </p:nvSpPr>
              <p:spPr>
                <a:xfrm>
                  <a:off x="2813935" y="5012562"/>
                  <a:ext cx="247312" cy="369332"/>
                </a:xfrm>
                <a:prstGeom prst="rect">
                  <a:avLst/>
                </a:prstGeom>
                <a:blipFill>
                  <a:blip r:embed="rId6"/>
                  <a:stretch>
                    <a:fillRect l="-10000" r="-10000"/>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1CA4110-2EE9-F415-9D93-DD74AC9FC7E8}"/>
                </a:ext>
              </a:extLst>
            </p:cNvPr>
            <p:cNvSpPr/>
            <p:nvPr/>
          </p:nvSpPr>
          <p:spPr>
            <a:xfrm>
              <a:off x="5378610" y="7175165"/>
              <a:ext cx="1553630" cy="369332"/>
            </a:xfrm>
            <a:prstGeom prst="rect">
              <a:avLst/>
            </a:prstGeom>
          </p:spPr>
          <p:txBody>
            <a:bodyPr wrap="square">
              <a:spAutoFit/>
            </a:bodyPr>
            <a:lstStyle/>
            <a:p>
              <a:pPr algn="ctr"/>
              <a:r>
                <a:rPr lang="en-US" b="1" i="1" dirty="0">
                  <a:solidFill>
                    <a:srgbClr val="0070C0"/>
                  </a:solidFill>
                  <a:latin typeface="Helvetica" panose="020B0604020202020204" pitchFamily="34" charset="0"/>
                </a:rPr>
                <a:t>Metrics</a:t>
              </a:r>
            </a:p>
          </p:txBody>
        </p:sp>
        <p:sp>
          <p:nvSpPr>
            <p:cNvPr id="17" name="Rectangle 16">
              <a:extLst>
                <a:ext uri="{FF2B5EF4-FFF2-40B4-BE49-F238E27FC236}">
                  <a16:creationId xmlns:a16="http://schemas.microsoft.com/office/drawing/2014/main" id="{97ACA12A-81CF-49F8-D5F0-92FFF28D04EA}"/>
                </a:ext>
              </a:extLst>
            </p:cNvPr>
            <p:cNvSpPr/>
            <p:nvPr/>
          </p:nvSpPr>
          <p:spPr>
            <a:xfrm>
              <a:off x="1835234" y="4013459"/>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Global reconstruction</a:t>
              </a:r>
            </a:p>
          </p:txBody>
        </p:sp>
        <p:sp>
          <p:nvSpPr>
            <p:cNvPr id="18" name="Rectangle 17">
              <a:extLst>
                <a:ext uri="{FF2B5EF4-FFF2-40B4-BE49-F238E27FC236}">
                  <a16:creationId xmlns:a16="http://schemas.microsoft.com/office/drawing/2014/main" id="{2FA63B19-6503-14D5-AEF3-4867435C6515}"/>
                </a:ext>
              </a:extLst>
            </p:cNvPr>
            <p:cNvSpPr/>
            <p:nvPr/>
          </p:nvSpPr>
          <p:spPr>
            <a:xfrm>
              <a:off x="8451108" y="4013459"/>
              <a:ext cx="1458297" cy="369332"/>
            </a:xfrm>
            <a:prstGeom prst="rect">
              <a:avLst/>
            </a:prstGeom>
          </p:spPr>
          <p:txBody>
            <a:bodyPr wrap="square">
              <a:spAutoFit/>
            </a:bodyPr>
            <a:lstStyle/>
            <a:p>
              <a:pPr algn="ctr"/>
              <a:r>
                <a:rPr lang="en-US" dirty="0">
                  <a:solidFill>
                    <a:srgbClr val="0070C0"/>
                  </a:solidFill>
                  <a:latin typeface="Helvetica" panose="020B0604020202020204" pitchFamily="34" charset="0"/>
                </a:rPr>
                <a:t>Smoothness</a:t>
              </a:r>
            </a:p>
          </p:txBody>
        </p:sp>
        <p:sp>
          <p:nvSpPr>
            <p:cNvPr id="19" name="Rectangle 18">
              <a:extLst>
                <a:ext uri="{FF2B5EF4-FFF2-40B4-BE49-F238E27FC236}">
                  <a16:creationId xmlns:a16="http://schemas.microsoft.com/office/drawing/2014/main" id="{5611C56A-D581-5306-206E-6A79FE485D63}"/>
                </a:ext>
              </a:extLst>
            </p:cNvPr>
            <p:cNvSpPr/>
            <p:nvPr/>
          </p:nvSpPr>
          <p:spPr>
            <a:xfrm>
              <a:off x="4910262" y="4013459"/>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Local reconstruction</a:t>
              </a:r>
            </a:p>
          </p:txBody>
        </p:sp>
        <p:sp>
          <p:nvSpPr>
            <p:cNvPr id="20" name="Rectangle 19">
              <a:extLst>
                <a:ext uri="{FF2B5EF4-FFF2-40B4-BE49-F238E27FC236}">
                  <a16:creationId xmlns:a16="http://schemas.microsoft.com/office/drawing/2014/main" id="{516025FC-DCE9-D65B-12F9-52D8BDABEB18}"/>
                </a:ext>
              </a:extLst>
            </p:cNvPr>
            <p:cNvSpPr/>
            <p:nvPr/>
          </p:nvSpPr>
          <p:spPr>
            <a:xfrm>
              <a:off x="1764053" y="4843128"/>
              <a:ext cx="768434" cy="76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74629B36-EB4C-C8CA-DD94-C484B244A230}"/>
                </a:ext>
              </a:extLst>
            </p:cNvPr>
            <p:cNvCxnSpPr>
              <a:cxnSpLocks/>
            </p:cNvCxnSpPr>
            <p:nvPr/>
          </p:nvCxnSpPr>
          <p:spPr>
            <a:xfrm>
              <a:off x="2542998" y="4839222"/>
              <a:ext cx="250012" cy="270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E71285-9A53-16CB-D8B2-5F2ACC3920A2}"/>
                </a:ext>
              </a:extLst>
            </p:cNvPr>
            <p:cNvCxnSpPr>
              <a:cxnSpLocks/>
            </p:cNvCxnSpPr>
            <p:nvPr/>
          </p:nvCxnSpPr>
          <p:spPr>
            <a:xfrm flipV="1">
              <a:off x="2526955" y="5380092"/>
              <a:ext cx="281326" cy="238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FA06EC5-E294-6DA9-2CEC-BBE9431667A9}"/>
                </a:ext>
              </a:extLst>
            </p:cNvPr>
            <p:cNvCxnSpPr>
              <a:cxnSpLocks/>
            </p:cNvCxnSpPr>
            <p:nvPr/>
          </p:nvCxnSpPr>
          <p:spPr>
            <a:xfrm flipH="1" flipV="1">
              <a:off x="3083080" y="5374319"/>
              <a:ext cx="258609" cy="236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10A929F-29FD-1747-CE3F-095C9AB5C202}"/>
                </a:ext>
              </a:extLst>
            </p:cNvPr>
            <p:cNvCxnSpPr>
              <a:cxnSpLocks/>
            </p:cNvCxnSpPr>
            <p:nvPr/>
          </p:nvCxnSpPr>
          <p:spPr>
            <a:xfrm flipH="1">
              <a:off x="3082986" y="4834978"/>
              <a:ext cx="254887" cy="281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6EB4491E-FEAF-2B5C-948B-34D3CD07E180}"/>
                    </a:ext>
                  </a:extLst>
                </p:cNvPr>
                <p:cNvSpPr/>
                <p:nvPr/>
              </p:nvSpPr>
              <p:spPr>
                <a:xfrm>
                  <a:off x="1530094" y="6241444"/>
                  <a:ext cx="2942050" cy="81984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𝑅𝑀𝑆𝐸</m:t>
                        </m:r>
                        <m:r>
                          <a:rPr lang="en-US" sz="1600" b="0" i="1" smtClean="0">
                            <a:latin typeface="Cambria Math" panose="02040503050406030204" pitchFamily="18" charset="0"/>
                          </a:rPr>
                          <m:t>=</m:t>
                        </m:r>
                        <m:rad>
                          <m:radPr>
                            <m:degHide m:val="on"/>
                            <m:ctrlPr>
                              <a:rPr lang="en-US" sz="1600" i="1" smtClean="0">
                                <a:latin typeface="Cambria Math" panose="02040503050406030204" pitchFamily="18" charset="0"/>
                              </a:rPr>
                            </m:ctrlPr>
                          </m:radPr>
                          <m:deg/>
                          <m:e>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𝑗</m:t>
                                    </m:r>
                                  </m:sub>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r>
                                              <a:rPr lang="en-US" sz="1600" i="1">
                                                <a:latin typeface="Cambria Math" panose="02040503050406030204" pitchFamily="18" charset="0"/>
                                              </a:rPr>
                                              <m:t> −</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e>
                                            </m:acc>
                                          </m:e>
                                        </m:d>
                                      </m:e>
                                      <m:sup>
                                        <m:r>
                                          <a:rPr lang="en-US" sz="1600" i="1">
                                            <a:latin typeface="Cambria Math" panose="02040503050406030204" pitchFamily="18" charset="0"/>
                                          </a:rPr>
                                          <m:t>2</m:t>
                                        </m:r>
                                      </m:sup>
                                    </m:sSup>
                                  </m:e>
                                </m:nary>
                              </m:e>
                            </m:nary>
                          </m:e>
                        </m:rad>
                      </m:oMath>
                    </m:oMathPara>
                  </a14:m>
                  <a:endParaRPr lang="en-US" sz="1400" dirty="0">
                    <a:latin typeface="Helvetica" panose="020B0604020202020204" pitchFamily="34" charset="0"/>
                  </a:endParaRPr>
                </a:p>
              </p:txBody>
            </p:sp>
          </mc:Choice>
          <mc:Fallback>
            <p:sp>
              <p:nvSpPr>
                <p:cNvPr id="25" name="Rectangle 24">
                  <a:extLst>
                    <a:ext uri="{FF2B5EF4-FFF2-40B4-BE49-F238E27FC236}">
                      <a16:creationId xmlns:a16="http://schemas.microsoft.com/office/drawing/2014/main" id="{6EB4491E-FEAF-2B5C-948B-34D3CD07E180}"/>
                    </a:ext>
                  </a:extLst>
                </p:cNvPr>
                <p:cNvSpPr>
                  <a:spLocks noRot="1" noChangeAspect="1" noMove="1" noResize="1" noEditPoints="1" noAdjustHandles="1" noChangeArrowheads="1" noChangeShapeType="1" noTextEdit="1"/>
                </p:cNvSpPr>
                <p:nvPr/>
              </p:nvSpPr>
              <p:spPr>
                <a:xfrm>
                  <a:off x="1530094" y="6241444"/>
                  <a:ext cx="2942050" cy="819840"/>
                </a:xfrm>
                <a:prstGeom prst="rect">
                  <a:avLst/>
                </a:prstGeom>
                <a:blipFill>
                  <a:blip r:embed="rId7"/>
                  <a:stretch>
                    <a:fillRect t="-95385" b="-14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C1559085-6A8D-F406-F955-8750AC579E25}"/>
                    </a:ext>
                  </a:extLst>
                </p:cNvPr>
                <p:cNvSpPr/>
                <p:nvPr/>
              </p:nvSpPr>
              <p:spPr>
                <a:xfrm>
                  <a:off x="1953285" y="5731019"/>
                  <a:ext cx="405860" cy="32508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i="1" smtClean="0">
                                <a:latin typeface="Cambria Math" panose="02040503050406030204" pitchFamily="18" charset="0"/>
                              </a:rPr>
                              <m:t>𝑋</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oMath>
                    </m:oMathPara>
                  </a14:m>
                  <a:endParaRPr lang="en-US" sz="1400" dirty="0">
                    <a:latin typeface="Helvetica" panose="020B0604020202020204" pitchFamily="34" charset="0"/>
                  </a:endParaRPr>
                </a:p>
              </p:txBody>
            </p:sp>
          </mc:Choice>
          <mc:Fallback>
            <p:sp>
              <p:nvSpPr>
                <p:cNvPr id="26" name="Rectangle 25">
                  <a:extLst>
                    <a:ext uri="{FF2B5EF4-FFF2-40B4-BE49-F238E27FC236}">
                      <a16:creationId xmlns:a16="http://schemas.microsoft.com/office/drawing/2014/main" id="{C1559085-6A8D-F406-F955-8750AC579E25}"/>
                    </a:ext>
                  </a:extLst>
                </p:cNvPr>
                <p:cNvSpPr>
                  <a:spLocks noRot="1" noChangeAspect="1" noMove="1" noResize="1" noEditPoints="1" noAdjustHandles="1" noChangeArrowheads="1" noChangeShapeType="1" noTextEdit="1"/>
                </p:cNvSpPr>
                <p:nvPr/>
              </p:nvSpPr>
              <p:spPr>
                <a:xfrm>
                  <a:off x="1953285" y="5731019"/>
                  <a:ext cx="405860" cy="325089"/>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AAB0505D-10CD-292F-47C1-E31D7E103346}"/>
                    </a:ext>
                  </a:extLst>
                </p:cNvPr>
                <p:cNvSpPr/>
                <p:nvPr/>
              </p:nvSpPr>
              <p:spPr>
                <a:xfrm>
                  <a:off x="3665878" y="5731019"/>
                  <a:ext cx="405860" cy="3356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sub>
                            </m:sSub>
                          </m:e>
                        </m:acc>
                      </m:oMath>
                    </m:oMathPara>
                  </a14:m>
                  <a:endParaRPr lang="en-US" sz="1400" dirty="0">
                    <a:latin typeface="Helvetica" panose="020B0604020202020204" pitchFamily="34" charset="0"/>
                  </a:endParaRPr>
                </a:p>
              </p:txBody>
            </p:sp>
          </mc:Choice>
          <mc:Fallback>
            <p:sp>
              <p:nvSpPr>
                <p:cNvPr id="27" name="Rectangle 26">
                  <a:extLst>
                    <a:ext uri="{FF2B5EF4-FFF2-40B4-BE49-F238E27FC236}">
                      <a16:creationId xmlns:a16="http://schemas.microsoft.com/office/drawing/2014/main" id="{AAB0505D-10CD-292F-47C1-E31D7E103346}"/>
                    </a:ext>
                  </a:extLst>
                </p:cNvPr>
                <p:cNvSpPr>
                  <a:spLocks noRot="1" noChangeAspect="1" noMove="1" noResize="1" noEditPoints="1" noAdjustHandles="1" noChangeArrowheads="1" noChangeShapeType="1" noTextEdit="1"/>
                </p:cNvSpPr>
                <p:nvPr/>
              </p:nvSpPr>
              <p:spPr>
                <a:xfrm>
                  <a:off x="3665878" y="5731019"/>
                  <a:ext cx="405860" cy="335669"/>
                </a:xfrm>
                <a:prstGeom prst="rect">
                  <a:avLst/>
                </a:prstGeom>
                <a:blipFill>
                  <a:blip r:embed="rId9"/>
                  <a:stretch>
                    <a:fillRect b="-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6BFC2AF8-4480-4216-4477-52E753D23881}"/>
                    </a:ext>
                  </a:extLst>
                </p:cNvPr>
                <p:cNvSpPr/>
                <p:nvPr/>
              </p:nvSpPr>
              <p:spPr>
                <a:xfrm>
                  <a:off x="4841626" y="6436877"/>
                  <a:ext cx="2503768" cy="584775"/>
                </a:xfrm>
                <a:prstGeom prst="rect">
                  <a:avLst/>
                </a:prstGeom>
              </p:spPr>
              <p:txBody>
                <a:bodyPr wrap="square">
                  <a:spAutoFit/>
                </a:bodyPr>
                <a:lstStyle/>
                <a:p>
                  <a:pPr marL="342900" indent="-342900">
                    <a:buAutoNum type="alphaLcParenBoth"/>
                  </a:pPr>
                  <a:r>
                    <a:rPr lang="en-US" sz="1600" b="0" dirty="0">
                      <a:latin typeface="Helvetica" pitchFamily="2" charset="0"/>
                    </a:rPr>
                    <a:t>1</a:t>
                  </a:r>
                  <a:r>
                    <a:rPr lang="en-US" sz="1600" b="0" baseline="30000" dirty="0">
                      <a:latin typeface="Helvetica" pitchFamily="2" charset="0"/>
                    </a:rPr>
                    <a:t>st</a:t>
                  </a:r>
                  <a:r>
                    <a:rPr lang="en-US" sz="1600" b="0" dirty="0">
                      <a:latin typeface="Helvetica" pitchFamily="2" charset="0"/>
                    </a:rPr>
                    <a:t> minimum of </a:t>
                  </a:r>
                  <a14:m>
                    <m:oMath xmlns:m="http://schemas.openxmlformats.org/officeDocument/2006/math">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r>
                        <a:rPr lang="en-US" sz="1600" i="1">
                          <a:latin typeface="Cambria Math" panose="02040503050406030204" pitchFamily="18" charset="0"/>
                        </a:rPr>
                        <m:t>)</m:t>
                      </m:r>
                    </m:oMath>
                  </a14:m>
                  <a:r>
                    <a:rPr lang="en-US" sz="1600" b="0" dirty="0">
                      <a:latin typeface="Helvetica" pitchFamily="2" charset="0"/>
                    </a:rPr>
                    <a:t> </a:t>
                  </a:r>
                </a:p>
                <a:p>
                  <a:pPr marL="342900" indent="-342900">
                    <a:buAutoNum type="alphaLcParenBoth"/>
                  </a:pPr>
                  <a:r>
                    <a:rPr lang="en-US" sz="1600" b="0" dirty="0">
                      <a:latin typeface="Helvetica" pitchFamily="2" charset="0"/>
                    </a:rPr>
                    <a:t>2</a:t>
                  </a:r>
                  <a:r>
                    <a:rPr lang="en-US" sz="1600" b="0" baseline="30000" dirty="0">
                      <a:latin typeface="Helvetica" pitchFamily="2" charset="0"/>
                    </a:rPr>
                    <a:t>nd</a:t>
                  </a:r>
                  <a:r>
                    <a:rPr lang="en-US" sz="1600" b="0" dirty="0">
                      <a:latin typeface="Helvetica" pitchFamily="2" charset="0"/>
                    </a:rPr>
                    <a:t> maximum of</a:t>
                  </a:r>
                  <a:r>
                    <a:rPr lang="en-US" sz="1600" b="0" dirty="0"/>
                    <a:t> </a:t>
                  </a:r>
                  <a14:m>
                    <m:oMath xmlns:m="http://schemas.openxmlformats.org/officeDocument/2006/math">
                      <m:r>
                        <a:rPr lang="en-US" sz="1600" b="0" i="1" smtClean="0">
                          <a:latin typeface="Cambria Math" panose="02040503050406030204" pitchFamily="18" charset="0"/>
                        </a:rPr>
                        <m:t>𝐶</m:t>
                      </m:r>
                      <m:r>
                        <a:rPr lang="en-US" sz="1600" b="0" i="1" smtClean="0">
                          <a:latin typeface="Cambria Math" panose="02040503050406030204" pitchFamily="18" charset="0"/>
                        </a:rPr>
                        <m:t>(</m:t>
                      </m:r>
                      <m:r>
                        <a:rPr lang="en-US" sz="1600" b="0" i="1" smtClean="0">
                          <a:latin typeface="Cambria Math" panose="02040503050406030204" pitchFamily="18" charset="0"/>
                        </a:rPr>
                        <m:t>𝑟</m:t>
                      </m:r>
                      <m:r>
                        <a:rPr lang="en-US" sz="1600" b="0" i="1" smtClean="0">
                          <a:latin typeface="Cambria Math" panose="02040503050406030204" pitchFamily="18" charset="0"/>
                        </a:rPr>
                        <m:t>)</m:t>
                      </m:r>
                    </m:oMath>
                  </a14:m>
                  <a:endParaRPr lang="en-US" sz="1600" dirty="0">
                    <a:latin typeface="Helvetica" panose="020B0604020202020204" pitchFamily="34" charset="0"/>
                  </a:endParaRPr>
                </a:p>
              </p:txBody>
            </p:sp>
          </mc:Choice>
          <mc:Fallback>
            <p:sp>
              <p:nvSpPr>
                <p:cNvPr id="28" name="Rectangle 27">
                  <a:extLst>
                    <a:ext uri="{FF2B5EF4-FFF2-40B4-BE49-F238E27FC236}">
                      <a16:creationId xmlns:a16="http://schemas.microsoft.com/office/drawing/2014/main" id="{6BFC2AF8-4480-4216-4477-52E753D23881}"/>
                    </a:ext>
                  </a:extLst>
                </p:cNvPr>
                <p:cNvSpPr>
                  <a:spLocks noRot="1" noChangeAspect="1" noMove="1" noResize="1" noEditPoints="1" noAdjustHandles="1" noChangeArrowheads="1" noChangeShapeType="1" noTextEdit="1"/>
                </p:cNvSpPr>
                <p:nvPr/>
              </p:nvSpPr>
              <p:spPr>
                <a:xfrm>
                  <a:off x="4841626" y="6436877"/>
                  <a:ext cx="2503768" cy="584775"/>
                </a:xfrm>
                <a:prstGeom prst="rect">
                  <a:avLst/>
                </a:prstGeom>
                <a:blipFill>
                  <a:blip r:embed="rId10"/>
                  <a:stretch>
                    <a:fillRect l="-505"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C8F15399-287C-F18E-F653-9BCBF069E2B0}"/>
                    </a:ext>
                  </a:extLst>
                </p:cNvPr>
                <p:cNvSpPr/>
                <p:nvPr/>
              </p:nvSpPr>
              <p:spPr>
                <a:xfrm>
                  <a:off x="7819934" y="6169385"/>
                  <a:ext cx="3059481" cy="6898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e>
                                </m:d>
                              </m:e>
                            </m:func>
                            <m:r>
                              <a:rPr lang="en-US" sz="1600" i="1">
                                <a:latin typeface="Cambria Math" panose="02040503050406030204" pitchFamily="18" charset="0"/>
                              </a:rPr>
                              <m:t> −</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b="0" i="1" smtClean="0">
                                            <a:latin typeface="Cambria Math" panose="02040503050406030204" pitchFamily="18" charset="0"/>
                                          </a:rPr>
                                          <m:t>−1</m:t>
                                        </m:r>
                                      </m:e>
                                    </m:d>
                                  </m:e>
                                </m:d>
                              </m:e>
                            </m:func>
                          </m:e>
                        </m:nary>
                      </m:oMath>
                    </m:oMathPara>
                  </a14:m>
                  <a:endParaRPr lang="en-US" sz="1200" dirty="0">
                    <a:latin typeface="Helvetica" panose="020B0604020202020204" pitchFamily="34" charset="0"/>
                  </a:endParaRPr>
                </a:p>
              </p:txBody>
            </p:sp>
          </mc:Choice>
          <mc:Fallback>
            <p:sp>
              <p:nvSpPr>
                <p:cNvPr id="29" name="Rectangle 28">
                  <a:extLst>
                    <a:ext uri="{FF2B5EF4-FFF2-40B4-BE49-F238E27FC236}">
                      <a16:creationId xmlns:a16="http://schemas.microsoft.com/office/drawing/2014/main" id="{C8F15399-287C-F18E-F653-9BCBF069E2B0}"/>
                    </a:ext>
                  </a:extLst>
                </p:cNvPr>
                <p:cNvSpPr>
                  <a:spLocks noRot="1" noChangeAspect="1" noMove="1" noResize="1" noEditPoints="1" noAdjustHandles="1" noChangeArrowheads="1" noChangeShapeType="1" noTextEdit="1"/>
                </p:cNvSpPr>
                <p:nvPr/>
              </p:nvSpPr>
              <p:spPr>
                <a:xfrm>
                  <a:off x="7819934" y="6169385"/>
                  <a:ext cx="3059481" cy="689804"/>
                </a:xfrm>
                <a:prstGeom prst="rect">
                  <a:avLst/>
                </a:prstGeom>
                <a:blipFill>
                  <a:blip r:embed="rId11"/>
                  <a:stretch>
                    <a:fillRect l="-23140" t="-121818" b="-17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100725B0-7241-02D5-6020-31F283134D79}"/>
                    </a:ext>
                  </a:extLst>
                </p:cNvPr>
                <p:cNvSpPr/>
                <p:nvPr/>
              </p:nvSpPr>
              <p:spPr>
                <a:xfrm>
                  <a:off x="7785757" y="6789455"/>
                  <a:ext cx="3059481" cy="3776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rPr>
                                  <m:t>cos</m:t>
                                </m:r>
                              </m:e>
                              <m:sup>
                                <m:r>
                                  <a:rPr lang="en-US" sz="1600" b="0" i="1" smtClean="0">
                                    <a:latin typeface="Cambria Math" panose="02040503050406030204" pitchFamily="18" charset="0"/>
                                  </a:rPr>
                                  <m:t>−1</m:t>
                                </m:r>
                              </m:sup>
                            </m:sSup>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e>
                                    </m:d>
                                  </m:e>
                                </m:acc>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−1</m:t>
                                        </m:r>
                                      </m:e>
                                    </m:d>
                                  </m:e>
                                </m:acc>
                              </m:e>
                            </m:d>
                          </m:e>
                        </m:func>
                      </m:oMath>
                    </m:oMathPara>
                  </a14:m>
                  <a:endParaRPr lang="en-US" sz="1200" dirty="0">
                    <a:latin typeface="Helvetica" panose="020B0604020202020204" pitchFamily="34" charset="0"/>
                  </a:endParaRPr>
                </a:p>
              </p:txBody>
            </p:sp>
          </mc:Choice>
          <mc:Fallback>
            <p:sp>
              <p:nvSpPr>
                <p:cNvPr id="30" name="Rectangle 29">
                  <a:extLst>
                    <a:ext uri="{FF2B5EF4-FFF2-40B4-BE49-F238E27FC236}">
                      <a16:creationId xmlns:a16="http://schemas.microsoft.com/office/drawing/2014/main" id="{100725B0-7241-02D5-6020-31F283134D79}"/>
                    </a:ext>
                  </a:extLst>
                </p:cNvPr>
                <p:cNvSpPr>
                  <a:spLocks noRot="1" noChangeAspect="1" noMove="1" noResize="1" noEditPoints="1" noAdjustHandles="1" noChangeArrowheads="1" noChangeShapeType="1" noTextEdit="1"/>
                </p:cNvSpPr>
                <p:nvPr/>
              </p:nvSpPr>
              <p:spPr>
                <a:xfrm>
                  <a:off x="7785757" y="6789455"/>
                  <a:ext cx="3059481" cy="377604"/>
                </a:xfrm>
                <a:prstGeom prst="rect">
                  <a:avLst/>
                </a:prstGeom>
                <a:blipFill>
                  <a:blip r:embed="rId12"/>
                  <a:stretch>
                    <a:fillRect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1B32BEBE-6D30-AFB7-B1BF-9E11266F2ABF}"/>
                    </a:ext>
                  </a:extLst>
                </p:cNvPr>
                <p:cNvSpPr/>
                <p:nvPr/>
              </p:nvSpPr>
              <p:spPr>
                <a:xfrm>
                  <a:off x="9890126" y="4523811"/>
                  <a:ext cx="521340" cy="3385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accent3">
                                    <a:lumMod val="75000"/>
                                  </a:schemeClr>
                                </a:solidFill>
                                <a:latin typeface="Cambria Math" panose="02040503050406030204" pitchFamily="18" charset="0"/>
                              </a:rPr>
                            </m:ctrlPr>
                          </m:sSubPr>
                          <m:e>
                            <m:r>
                              <a:rPr lang="en-US" sz="1600" i="1">
                                <a:solidFill>
                                  <a:schemeClr val="accent3">
                                    <a:lumMod val="75000"/>
                                  </a:schemeClr>
                                </a:solidFill>
                                <a:latin typeface="Cambria Math" panose="02040503050406030204" pitchFamily="18" charset="0"/>
                              </a:rPr>
                              <m:t>𝑧</m:t>
                            </m:r>
                          </m:e>
                          <m:sub>
                            <m:r>
                              <a:rPr lang="en-US" sz="1600" b="0" i="1" smtClean="0">
                                <a:solidFill>
                                  <a:schemeClr val="accent3">
                                    <a:lumMod val="75000"/>
                                  </a:schemeClr>
                                </a:solidFill>
                                <a:latin typeface="Cambria Math" panose="02040503050406030204" pitchFamily="18" charset="0"/>
                              </a:rPr>
                              <m:t>2</m:t>
                            </m:r>
                          </m:sub>
                        </m:sSub>
                        <m:d>
                          <m:dPr>
                            <m:ctrlPr>
                              <a:rPr lang="en-US" sz="1600" i="1">
                                <a:solidFill>
                                  <a:schemeClr val="accent3">
                                    <a:lumMod val="75000"/>
                                  </a:schemeClr>
                                </a:solidFill>
                                <a:latin typeface="Cambria Math" panose="02040503050406030204" pitchFamily="18" charset="0"/>
                              </a:rPr>
                            </m:ctrlPr>
                          </m:dPr>
                          <m:e>
                            <m:r>
                              <a:rPr lang="en-US" sz="1600" i="1">
                                <a:solidFill>
                                  <a:schemeClr val="accent3">
                                    <a:lumMod val="75000"/>
                                  </a:schemeClr>
                                </a:solidFill>
                                <a:latin typeface="Cambria Math" panose="02040503050406030204" pitchFamily="18" charset="0"/>
                              </a:rPr>
                              <m:t>𝑡</m:t>
                            </m:r>
                          </m:e>
                        </m:d>
                      </m:oMath>
                    </m:oMathPara>
                  </a14:m>
                  <a:endParaRPr lang="en-US" sz="1200" dirty="0">
                    <a:solidFill>
                      <a:schemeClr val="accent3">
                        <a:lumMod val="75000"/>
                      </a:schemeClr>
                    </a:solidFill>
                    <a:latin typeface="Helvetica" panose="020B0604020202020204" pitchFamily="34" charset="0"/>
                  </a:endParaRPr>
                </a:p>
              </p:txBody>
            </p:sp>
          </mc:Choice>
          <mc:Fallback>
            <p:sp>
              <p:nvSpPr>
                <p:cNvPr id="31" name="Rectangle 30">
                  <a:extLst>
                    <a:ext uri="{FF2B5EF4-FFF2-40B4-BE49-F238E27FC236}">
                      <a16:creationId xmlns:a16="http://schemas.microsoft.com/office/drawing/2014/main" id="{1B32BEBE-6D30-AFB7-B1BF-9E11266F2ABF}"/>
                    </a:ext>
                  </a:extLst>
                </p:cNvPr>
                <p:cNvSpPr>
                  <a:spLocks noRot="1" noChangeAspect="1" noMove="1" noResize="1" noEditPoints="1" noAdjustHandles="1" noChangeArrowheads="1" noChangeShapeType="1" noTextEdit="1"/>
                </p:cNvSpPr>
                <p:nvPr/>
              </p:nvSpPr>
              <p:spPr>
                <a:xfrm>
                  <a:off x="9890126" y="4523811"/>
                  <a:ext cx="521340" cy="338554"/>
                </a:xfrm>
                <a:prstGeom prst="rect">
                  <a:avLst/>
                </a:prstGeom>
                <a:blipFill>
                  <a:blip r:embed="rId13"/>
                  <a:stretch>
                    <a:fillRect l="-7143"/>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593EA598-A73D-20E1-1486-5937B8C177A0}"/>
                </a:ext>
              </a:extLst>
            </p:cNvPr>
            <p:cNvSpPr txBox="1"/>
            <p:nvPr/>
          </p:nvSpPr>
          <p:spPr>
            <a:xfrm>
              <a:off x="7450452" y="6271527"/>
              <a:ext cx="545936" cy="369332"/>
            </a:xfrm>
            <a:prstGeom prst="rect">
              <a:avLst/>
            </a:prstGeom>
            <a:noFill/>
          </p:spPr>
          <p:txBody>
            <a:bodyPr wrap="square">
              <a:spAutoFit/>
            </a:bodyPr>
            <a:lstStyle/>
            <a:p>
              <a:r>
                <a:rPr lang="en-US" b="0" dirty="0">
                  <a:latin typeface="Helvetica" pitchFamily="2" charset="0"/>
                </a:rPr>
                <a:t>(a)</a:t>
              </a:r>
              <a:endParaRPr lang="en-US" dirty="0"/>
            </a:p>
          </p:txBody>
        </p:sp>
        <p:sp>
          <p:nvSpPr>
            <p:cNvPr id="34" name="Rectangle 33">
              <a:extLst>
                <a:ext uri="{FF2B5EF4-FFF2-40B4-BE49-F238E27FC236}">
                  <a16:creationId xmlns:a16="http://schemas.microsoft.com/office/drawing/2014/main" id="{58303792-D05F-8584-EDE6-448ECFD3E961}"/>
                </a:ext>
              </a:extLst>
            </p:cNvPr>
            <p:cNvSpPr/>
            <p:nvPr/>
          </p:nvSpPr>
          <p:spPr>
            <a:xfrm>
              <a:off x="5175438" y="4449446"/>
              <a:ext cx="1878855" cy="1577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B4577D97-A6FC-6606-162A-F20A94CC18D1}"/>
                    </a:ext>
                  </a:extLst>
                </p:cNvPr>
                <p:cNvSpPr/>
                <p:nvPr/>
              </p:nvSpPr>
              <p:spPr>
                <a:xfrm>
                  <a:off x="4558416" y="4944625"/>
                  <a:ext cx="755209"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m:oMathPara>
                  </a14:m>
                  <a:endParaRPr lang="en-US" sz="1400" dirty="0">
                    <a:latin typeface="Helvetica" panose="020B0604020202020204" pitchFamily="34" charset="0"/>
                  </a:endParaRPr>
                </a:p>
              </p:txBody>
            </p:sp>
          </mc:Choice>
          <mc:Fallback>
            <p:sp>
              <p:nvSpPr>
                <p:cNvPr id="35" name="Rectangle 34">
                  <a:extLst>
                    <a:ext uri="{FF2B5EF4-FFF2-40B4-BE49-F238E27FC236}">
                      <a16:creationId xmlns:a16="http://schemas.microsoft.com/office/drawing/2014/main" id="{B4577D97-A6FC-6606-162A-F20A94CC18D1}"/>
                    </a:ext>
                  </a:extLst>
                </p:cNvPr>
                <p:cNvSpPr>
                  <a:spLocks noRot="1" noChangeAspect="1" noMove="1" noResize="1" noEditPoints="1" noAdjustHandles="1" noChangeArrowheads="1" noChangeShapeType="1" noTextEdit="1"/>
                </p:cNvSpPr>
                <p:nvPr/>
              </p:nvSpPr>
              <p:spPr>
                <a:xfrm>
                  <a:off x="4558416" y="4944625"/>
                  <a:ext cx="755209" cy="369332"/>
                </a:xfrm>
                <a:prstGeom prst="rect">
                  <a:avLst/>
                </a:prstGeom>
                <a:blipFill>
                  <a:blip r:embed="rId14"/>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2AF239DF-8356-4046-325F-746329922249}"/>
                    </a:ext>
                  </a:extLst>
                </p:cNvPr>
                <p:cNvSpPr/>
                <p:nvPr/>
              </p:nvSpPr>
              <p:spPr>
                <a:xfrm>
                  <a:off x="5754274" y="5995044"/>
                  <a:ext cx="755209"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sz="1400" dirty="0">
                    <a:latin typeface="Helvetica" panose="020B0604020202020204" pitchFamily="34" charset="0"/>
                  </a:endParaRPr>
                </a:p>
              </p:txBody>
            </p:sp>
          </mc:Choice>
          <mc:Fallback>
            <p:sp>
              <p:nvSpPr>
                <p:cNvPr id="36" name="Rectangle 35">
                  <a:extLst>
                    <a:ext uri="{FF2B5EF4-FFF2-40B4-BE49-F238E27FC236}">
                      <a16:creationId xmlns:a16="http://schemas.microsoft.com/office/drawing/2014/main" id="{2AF239DF-8356-4046-325F-746329922249}"/>
                    </a:ext>
                  </a:extLst>
                </p:cNvPr>
                <p:cNvSpPr>
                  <a:spLocks noRot="1" noChangeAspect="1" noMove="1" noResize="1" noEditPoints="1" noAdjustHandles="1" noChangeArrowheads="1" noChangeShapeType="1" noTextEdit="1"/>
                </p:cNvSpPr>
                <p:nvPr/>
              </p:nvSpPr>
              <p:spPr>
                <a:xfrm>
                  <a:off x="5754274" y="5995044"/>
                  <a:ext cx="755209" cy="369332"/>
                </a:xfrm>
                <a:prstGeom prst="rect">
                  <a:avLst/>
                </a:prstGeom>
                <a:blipFill>
                  <a:blip r:embed="rId15"/>
                  <a:stretch>
                    <a:fillRect/>
                  </a:stretch>
                </a:blipFill>
              </p:spPr>
              <p:txBody>
                <a:bodyPr/>
                <a:lstStyle/>
                <a:p>
                  <a:r>
                    <a:rPr lang="en-US">
                      <a:noFill/>
                    </a:rPr>
                    <a:t> </a:t>
                  </a:r>
                </a:p>
              </p:txBody>
            </p:sp>
          </mc:Fallback>
        </mc:AlternateContent>
        <p:sp>
          <p:nvSpPr>
            <p:cNvPr id="37" name="Freeform 36">
              <a:extLst>
                <a:ext uri="{FF2B5EF4-FFF2-40B4-BE49-F238E27FC236}">
                  <a16:creationId xmlns:a16="http://schemas.microsoft.com/office/drawing/2014/main" id="{9C3F6EF9-0E5A-FD9E-6BFF-830A183BBE14}"/>
                </a:ext>
              </a:extLst>
            </p:cNvPr>
            <p:cNvSpPr/>
            <p:nvPr/>
          </p:nvSpPr>
          <p:spPr>
            <a:xfrm>
              <a:off x="5238500" y="4523811"/>
              <a:ext cx="1774698" cy="1396063"/>
            </a:xfrm>
            <a:custGeom>
              <a:avLst/>
              <a:gdLst>
                <a:gd name="connsiteX0" fmla="*/ 0 w 1774698"/>
                <a:gd name="connsiteY0" fmla="*/ 0 h 1396063"/>
                <a:gd name="connsiteX1" fmla="*/ 178676 w 1774698"/>
                <a:gd name="connsiteY1" fmla="*/ 1355835 h 1396063"/>
                <a:gd name="connsiteX2" fmla="*/ 483476 w 1774698"/>
                <a:gd name="connsiteY2" fmla="*/ 1051035 h 1396063"/>
                <a:gd name="connsiteX3" fmla="*/ 777766 w 1774698"/>
                <a:gd name="connsiteY3" fmla="*/ 1187669 h 1396063"/>
                <a:gd name="connsiteX4" fmla="*/ 1166648 w 1774698"/>
                <a:gd name="connsiteY4" fmla="*/ 1145628 h 1396063"/>
                <a:gd name="connsiteX5" fmla="*/ 1692166 w 1774698"/>
                <a:gd name="connsiteY5" fmla="*/ 1208690 h 1396063"/>
                <a:gd name="connsiteX6" fmla="*/ 1765738 w 1774698"/>
                <a:gd name="connsiteY6" fmla="*/ 1177159 h 13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698" h="1396063">
                  <a:moveTo>
                    <a:pt x="0" y="0"/>
                  </a:moveTo>
                  <a:cubicBezTo>
                    <a:pt x="49048" y="590331"/>
                    <a:pt x="98097" y="1180663"/>
                    <a:pt x="178676" y="1355835"/>
                  </a:cubicBezTo>
                  <a:cubicBezTo>
                    <a:pt x="259255" y="1531007"/>
                    <a:pt x="383628" y="1079063"/>
                    <a:pt x="483476" y="1051035"/>
                  </a:cubicBezTo>
                  <a:cubicBezTo>
                    <a:pt x="583324" y="1023007"/>
                    <a:pt x="663904" y="1171904"/>
                    <a:pt x="777766" y="1187669"/>
                  </a:cubicBezTo>
                  <a:cubicBezTo>
                    <a:pt x="891628" y="1203435"/>
                    <a:pt x="1014248" y="1142125"/>
                    <a:pt x="1166648" y="1145628"/>
                  </a:cubicBezTo>
                  <a:cubicBezTo>
                    <a:pt x="1319048" y="1149131"/>
                    <a:pt x="1592318" y="1203435"/>
                    <a:pt x="1692166" y="1208690"/>
                  </a:cubicBezTo>
                  <a:cubicBezTo>
                    <a:pt x="1792014" y="1213945"/>
                    <a:pt x="1778876" y="1195552"/>
                    <a:pt x="1765738" y="1177159"/>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C851F9F5-A290-7617-9AED-20E8D59F4A99}"/>
                </a:ext>
              </a:extLst>
            </p:cNvPr>
            <p:cNvSpPr/>
            <p:nvPr/>
          </p:nvSpPr>
          <p:spPr>
            <a:xfrm>
              <a:off x="5227989" y="4534322"/>
              <a:ext cx="1786759" cy="1374490"/>
            </a:xfrm>
            <a:custGeom>
              <a:avLst/>
              <a:gdLst>
                <a:gd name="connsiteX0" fmla="*/ 0 w 1786759"/>
                <a:gd name="connsiteY0" fmla="*/ 0 h 1374490"/>
                <a:gd name="connsiteX1" fmla="*/ 189187 w 1786759"/>
                <a:gd name="connsiteY1" fmla="*/ 1334814 h 1374490"/>
                <a:gd name="connsiteX2" fmla="*/ 388883 w 1786759"/>
                <a:gd name="connsiteY2" fmla="*/ 1040525 h 1374490"/>
                <a:gd name="connsiteX3" fmla="*/ 746235 w 1786759"/>
                <a:gd name="connsiteY3" fmla="*/ 1229711 h 1374490"/>
                <a:gd name="connsiteX4" fmla="*/ 1282262 w 1786759"/>
                <a:gd name="connsiteY4" fmla="*/ 1114097 h 1374490"/>
                <a:gd name="connsiteX5" fmla="*/ 1786759 w 1786759"/>
                <a:gd name="connsiteY5" fmla="*/ 1135118 h 137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759" h="1374490">
                  <a:moveTo>
                    <a:pt x="0" y="0"/>
                  </a:moveTo>
                  <a:cubicBezTo>
                    <a:pt x="62186" y="580696"/>
                    <a:pt x="124373" y="1161393"/>
                    <a:pt x="189187" y="1334814"/>
                  </a:cubicBezTo>
                  <a:cubicBezTo>
                    <a:pt x="254001" y="1508235"/>
                    <a:pt x="296042" y="1058042"/>
                    <a:pt x="388883" y="1040525"/>
                  </a:cubicBezTo>
                  <a:cubicBezTo>
                    <a:pt x="481724" y="1023008"/>
                    <a:pt x="597339" y="1217449"/>
                    <a:pt x="746235" y="1229711"/>
                  </a:cubicBezTo>
                  <a:cubicBezTo>
                    <a:pt x="895131" y="1241973"/>
                    <a:pt x="1108841" y="1129862"/>
                    <a:pt x="1282262" y="1114097"/>
                  </a:cubicBezTo>
                  <a:cubicBezTo>
                    <a:pt x="1455683" y="1098332"/>
                    <a:pt x="1621221" y="1116725"/>
                    <a:pt x="1786759" y="113511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086475B1-7AFE-7F1F-A039-2DB0C19547B1}"/>
                </a:ext>
              </a:extLst>
            </p:cNvPr>
            <p:cNvSpPr/>
            <p:nvPr/>
          </p:nvSpPr>
          <p:spPr>
            <a:xfrm>
              <a:off x="5651644" y="4636848"/>
              <a:ext cx="1310222" cy="307777"/>
            </a:xfrm>
            <a:prstGeom prst="rect">
              <a:avLst/>
            </a:prstGeom>
          </p:spPr>
          <p:txBody>
            <a:bodyPr wrap="square">
              <a:spAutoFit/>
            </a:bodyPr>
            <a:lstStyle/>
            <a:p>
              <a:pPr algn="ctr"/>
              <a:r>
                <a:rPr lang="en-US" sz="1400" b="0" dirty="0">
                  <a:latin typeface="Helvetica" pitchFamily="2" charset="0"/>
                </a:rPr>
                <a:t>Ground truth</a:t>
              </a:r>
              <a:endParaRPr lang="en-US" sz="1400" dirty="0">
                <a:latin typeface="Helvetica" panose="020B0604020202020204" pitchFamily="34" charset="0"/>
              </a:endParaRPr>
            </a:p>
          </p:txBody>
        </p:sp>
        <p:sp>
          <p:nvSpPr>
            <p:cNvPr id="40" name="Rectangle 39">
              <a:extLst>
                <a:ext uri="{FF2B5EF4-FFF2-40B4-BE49-F238E27FC236}">
                  <a16:creationId xmlns:a16="http://schemas.microsoft.com/office/drawing/2014/main" id="{7DADF460-6A68-25BE-94F6-192507D9FBE8}"/>
                </a:ext>
              </a:extLst>
            </p:cNvPr>
            <p:cNvSpPr/>
            <p:nvPr/>
          </p:nvSpPr>
          <p:spPr>
            <a:xfrm>
              <a:off x="5587081" y="5041660"/>
              <a:ext cx="1414662" cy="307777"/>
            </a:xfrm>
            <a:prstGeom prst="rect">
              <a:avLst/>
            </a:prstGeom>
          </p:spPr>
          <p:txBody>
            <a:bodyPr wrap="square">
              <a:spAutoFit/>
            </a:bodyPr>
            <a:lstStyle/>
            <a:p>
              <a:pPr algn="ctr"/>
              <a:r>
                <a:rPr lang="en-US" sz="1400" b="0" dirty="0">
                  <a:solidFill>
                    <a:srgbClr val="FFC000"/>
                  </a:solidFill>
                  <a:latin typeface="Helvetica" pitchFamily="2" charset="0"/>
                </a:rPr>
                <a:t>Reconstruction</a:t>
              </a:r>
              <a:endParaRPr lang="en-US" sz="1400" dirty="0">
                <a:solidFill>
                  <a:srgbClr val="FFC000"/>
                </a:solidFill>
                <a:latin typeface="Helvetica" panose="020B0604020202020204" pitchFamily="34" charset="0"/>
              </a:endParaRPr>
            </a:p>
          </p:txBody>
        </p:sp>
        <p:pic>
          <p:nvPicPr>
            <p:cNvPr id="41" name="Picture 40">
              <a:extLst>
                <a:ext uri="{FF2B5EF4-FFF2-40B4-BE49-F238E27FC236}">
                  <a16:creationId xmlns:a16="http://schemas.microsoft.com/office/drawing/2014/main" id="{782C1D78-A4D7-0EAE-D499-FD6B3DE9ED81}"/>
                </a:ext>
              </a:extLst>
            </p:cNvPr>
            <p:cNvPicPr>
              <a:picLocks noChangeAspect="1"/>
            </p:cNvPicPr>
            <p:nvPr/>
          </p:nvPicPr>
          <p:blipFill rotWithShape="1">
            <a:blip r:embed="rId5"/>
            <a:srcRect l="52481" t="12099" r="30185" b="70082"/>
            <a:stretch/>
          </p:blipFill>
          <p:spPr>
            <a:xfrm>
              <a:off x="1775629" y="4850762"/>
              <a:ext cx="749671" cy="753568"/>
            </a:xfrm>
            <a:prstGeom prst="rect">
              <a:avLst/>
            </a:prstGeom>
          </p:spPr>
        </p:pic>
        <p:sp>
          <p:nvSpPr>
            <p:cNvPr id="42" name="Rectangle 41">
              <a:extLst>
                <a:ext uri="{FF2B5EF4-FFF2-40B4-BE49-F238E27FC236}">
                  <a16:creationId xmlns:a16="http://schemas.microsoft.com/office/drawing/2014/main" id="{FE5867F7-0F1D-227B-C964-E54A7A2210B4}"/>
                </a:ext>
              </a:extLst>
            </p:cNvPr>
            <p:cNvSpPr/>
            <p:nvPr/>
          </p:nvSpPr>
          <p:spPr>
            <a:xfrm>
              <a:off x="3353144" y="4840751"/>
              <a:ext cx="768434" cy="76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B1D0B46C-FE9C-F965-6B7F-AB74A64CBC91}"/>
                </a:ext>
              </a:extLst>
            </p:cNvPr>
            <p:cNvPicPr>
              <a:picLocks noChangeAspect="1"/>
            </p:cNvPicPr>
            <p:nvPr/>
          </p:nvPicPr>
          <p:blipFill rotWithShape="1">
            <a:blip r:embed="rId5"/>
            <a:srcRect l="52481" t="12099" r="30185" b="70082"/>
            <a:stretch/>
          </p:blipFill>
          <p:spPr>
            <a:xfrm>
              <a:off x="3364720" y="4848385"/>
              <a:ext cx="749671" cy="753568"/>
            </a:xfrm>
            <a:prstGeom prst="rect">
              <a:avLst/>
            </a:prstGeom>
          </p:spPr>
        </p:pic>
        <p:sp>
          <p:nvSpPr>
            <p:cNvPr id="44" name="Rectangle 43">
              <a:extLst>
                <a:ext uri="{FF2B5EF4-FFF2-40B4-BE49-F238E27FC236}">
                  <a16:creationId xmlns:a16="http://schemas.microsoft.com/office/drawing/2014/main" id="{641DEEC7-25A5-BD72-FA87-5E9FADAAB1AB}"/>
                </a:ext>
              </a:extLst>
            </p:cNvPr>
            <p:cNvSpPr/>
            <p:nvPr/>
          </p:nvSpPr>
          <p:spPr>
            <a:xfrm>
              <a:off x="1501104" y="4444214"/>
              <a:ext cx="1310222" cy="307777"/>
            </a:xfrm>
            <a:prstGeom prst="rect">
              <a:avLst/>
            </a:prstGeom>
          </p:spPr>
          <p:txBody>
            <a:bodyPr wrap="square">
              <a:spAutoFit/>
            </a:bodyPr>
            <a:lstStyle/>
            <a:p>
              <a:pPr algn="ctr"/>
              <a:r>
                <a:rPr lang="en-US" sz="1400" b="0" dirty="0">
                  <a:latin typeface="Helvetica" pitchFamily="2" charset="0"/>
                </a:rPr>
                <a:t>Ground truth</a:t>
              </a:r>
              <a:endParaRPr lang="en-US" sz="1400" dirty="0">
                <a:latin typeface="Helvetica" panose="020B0604020202020204" pitchFamily="34" charset="0"/>
              </a:endParaRPr>
            </a:p>
          </p:txBody>
        </p:sp>
        <p:sp>
          <p:nvSpPr>
            <p:cNvPr id="45" name="Rectangle 44">
              <a:extLst>
                <a:ext uri="{FF2B5EF4-FFF2-40B4-BE49-F238E27FC236}">
                  <a16:creationId xmlns:a16="http://schemas.microsoft.com/office/drawing/2014/main" id="{EBBB003B-B0F5-B9F4-AE0F-F51F609F451B}"/>
                </a:ext>
              </a:extLst>
            </p:cNvPr>
            <p:cNvSpPr/>
            <p:nvPr/>
          </p:nvSpPr>
          <p:spPr>
            <a:xfrm>
              <a:off x="3085394" y="4458494"/>
              <a:ext cx="1414662" cy="307777"/>
            </a:xfrm>
            <a:prstGeom prst="rect">
              <a:avLst/>
            </a:prstGeom>
          </p:spPr>
          <p:txBody>
            <a:bodyPr wrap="square">
              <a:spAutoFit/>
            </a:bodyPr>
            <a:lstStyle/>
            <a:p>
              <a:pPr algn="ctr"/>
              <a:r>
                <a:rPr lang="en-US" sz="1400" b="0" dirty="0">
                  <a:solidFill>
                    <a:srgbClr val="FFC000"/>
                  </a:solidFill>
                  <a:latin typeface="Helvetica" pitchFamily="2" charset="0"/>
                </a:rPr>
                <a:t>Reconstruction</a:t>
              </a:r>
              <a:endParaRPr lang="en-US" sz="1400" dirty="0">
                <a:solidFill>
                  <a:srgbClr val="FFC000"/>
                </a:solidFill>
                <a:latin typeface="Helvetica" panose="020B0604020202020204" pitchFamily="34" charset="0"/>
              </a:endParaRPr>
            </a:p>
          </p:txBody>
        </p:sp>
        <p:sp>
          <p:nvSpPr>
            <p:cNvPr id="46" name="TextBox 45">
              <a:extLst>
                <a:ext uri="{FF2B5EF4-FFF2-40B4-BE49-F238E27FC236}">
                  <a16:creationId xmlns:a16="http://schemas.microsoft.com/office/drawing/2014/main" id="{EEEAF76A-7110-0853-A39D-E3CF6E2D821D}"/>
                </a:ext>
              </a:extLst>
            </p:cNvPr>
            <p:cNvSpPr txBox="1"/>
            <p:nvPr/>
          </p:nvSpPr>
          <p:spPr>
            <a:xfrm>
              <a:off x="7450452" y="6797497"/>
              <a:ext cx="545936" cy="369332"/>
            </a:xfrm>
            <a:prstGeom prst="rect">
              <a:avLst/>
            </a:prstGeom>
            <a:noFill/>
          </p:spPr>
          <p:txBody>
            <a:bodyPr wrap="square">
              <a:spAutoFit/>
            </a:bodyPr>
            <a:lstStyle/>
            <a:p>
              <a:r>
                <a:rPr lang="en-US" b="0" dirty="0">
                  <a:latin typeface="Helvetica" pitchFamily="2" charset="0"/>
                </a:rPr>
                <a:t>(b)</a:t>
              </a:r>
              <a:endParaRPr lang="en-US" dirty="0"/>
            </a:p>
          </p:txBody>
        </p:sp>
        <p:cxnSp>
          <p:nvCxnSpPr>
            <p:cNvPr id="47" name="Straight Connector 46">
              <a:extLst>
                <a:ext uri="{FF2B5EF4-FFF2-40B4-BE49-F238E27FC236}">
                  <a16:creationId xmlns:a16="http://schemas.microsoft.com/office/drawing/2014/main" id="{FAB89F6E-BD92-501B-0BEB-DBDC55BB13F1}"/>
                </a:ext>
              </a:extLst>
            </p:cNvPr>
            <p:cNvCxnSpPr>
              <a:cxnSpLocks/>
            </p:cNvCxnSpPr>
            <p:nvPr/>
          </p:nvCxnSpPr>
          <p:spPr>
            <a:xfrm>
              <a:off x="9108401" y="4386306"/>
              <a:ext cx="0" cy="1103687"/>
            </a:xfrm>
            <a:prstGeom prst="line">
              <a:avLst/>
            </a:prstGeom>
            <a:ln>
              <a:headEnd type="stealth" w="lg" len="lg"/>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9DB6227-EC5D-592C-D012-EC7DE3852C16}"/>
                </a:ext>
              </a:extLst>
            </p:cNvPr>
            <p:cNvCxnSpPr>
              <a:cxnSpLocks/>
            </p:cNvCxnSpPr>
            <p:nvPr/>
          </p:nvCxnSpPr>
          <p:spPr>
            <a:xfrm>
              <a:off x="9108787" y="5495931"/>
              <a:ext cx="1120605" cy="280692"/>
            </a:xfrm>
            <a:prstGeom prst="line">
              <a:avLst/>
            </a:prstGeom>
            <a:ln>
              <a:tailEnd type="stealth" w="lg" len="lg"/>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F78E039-F212-B0C0-D653-86F23CFD3549}"/>
                </a:ext>
              </a:extLst>
            </p:cNvPr>
            <p:cNvCxnSpPr>
              <a:cxnSpLocks/>
            </p:cNvCxnSpPr>
            <p:nvPr/>
          </p:nvCxnSpPr>
          <p:spPr>
            <a:xfrm flipV="1">
              <a:off x="8088996" y="5498840"/>
              <a:ext cx="1016360" cy="256069"/>
            </a:xfrm>
            <a:prstGeom prst="line">
              <a:avLst/>
            </a:prstGeom>
            <a:ln>
              <a:headEnd type="stealth" w="lg" len="lg"/>
            </a:ln>
          </p:spPr>
          <p:style>
            <a:lnRef idx="1">
              <a:schemeClr val="dk1"/>
            </a:lnRef>
            <a:fillRef idx="0">
              <a:schemeClr val="dk1"/>
            </a:fillRef>
            <a:effectRef idx="0">
              <a:schemeClr val="dk1"/>
            </a:effectRef>
            <a:fontRef idx="minor">
              <a:schemeClr val="tx1"/>
            </a:fontRef>
          </p:style>
        </p:cxnSp>
        <p:sp>
          <p:nvSpPr>
            <p:cNvPr id="50" name="Freeform 49">
              <a:extLst>
                <a:ext uri="{FF2B5EF4-FFF2-40B4-BE49-F238E27FC236}">
                  <a16:creationId xmlns:a16="http://schemas.microsoft.com/office/drawing/2014/main" id="{08394BBE-D177-22B7-0631-B3E6A7E2A088}"/>
                </a:ext>
              </a:extLst>
            </p:cNvPr>
            <p:cNvSpPr/>
            <p:nvPr/>
          </p:nvSpPr>
          <p:spPr>
            <a:xfrm>
              <a:off x="8231926" y="5043422"/>
              <a:ext cx="783119" cy="600180"/>
            </a:xfrm>
            <a:custGeom>
              <a:avLst/>
              <a:gdLst>
                <a:gd name="connsiteX0" fmla="*/ 267369 w 385011"/>
                <a:gd name="connsiteY0" fmla="*/ 343004 h 343004"/>
                <a:gd name="connsiteX1" fmla="*/ 229937 w 385011"/>
                <a:gd name="connsiteY1" fmla="*/ 332309 h 343004"/>
                <a:gd name="connsiteX2" fmla="*/ 203200 w 385011"/>
                <a:gd name="connsiteY2" fmla="*/ 300225 h 343004"/>
                <a:gd name="connsiteX3" fmla="*/ 187158 w 385011"/>
                <a:gd name="connsiteY3" fmla="*/ 289530 h 343004"/>
                <a:gd name="connsiteX4" fmla="*/ 192506 w 385011"/>
                <a:gd name="connsiteY4" fmla="*/ 246751 h 343004"/>
                <a:gd name="connsiteX5" fmla="*/ 197853 w 385011"/>
                <a:gd name="connsiteY5" fmla="*/ 230709 h 343004"/>
                <a:gd name="connsiteX6" fmla="*/ 203200 w 385011"/>
                <a:gd name="connsiteY6" fmla="*/ 193277 h 343004"/>
                <a:gd name="connsiteX7" fmla="*/ 208548 w 385011"/>
                <a:gd name="connsiteY7" fmla="*/ 134456 h 343004"/>
                <a:gd name="connsiteX8" fmla="*/ 235285 w 385011"/>
                <a:gd name="connsiteY8" fmla="*/ 118414 h 343004"/>
                <a:gd name="connsiteX9" fmla="*/ 278064 w 385011"/>
                <a:gd name="connsiteY9" fmla="*/ 102372 h 343004"/>
                <a:gd name="connsiteX10" fmla="*/ 315495 w 385011"/>
                <a:gd name="connsiteY10" fmla="*/ 70288 h 343004"/>
                <a:gd name="connsiteX11" fmla="*/ 352927 w 385011"/>
                <a:gd name="connsiteY11" fmla="*/ 48898 h 343004"/>
                <a:gd name="connsiteX12" fmla="*/ 368969 w 385011"/>
                <a:gd name="connsiteY12" fmla="*/ 27509 h 343004"/>
                <a:gd name="connsiteX13" fmla="*/ 385011 w 385011"/>
                <a:gd name="connsiteY13" fmla="*/ 11467 h 343004"/>
                <a:gd name="connsiteX14" fmla="*/ 368969 w 385011"/>
                <a:gd name="connsiteY14" fmla="*/ 772 h 343004"/>
                <a:gd name="connsiteX15" fmla="*/ 272716 w 385011"/>
                <a:gd name="connsiteY15" fmla="*/ 16814 h 343004"/>
                <a:gd name="connsiteX16" fmla="*/ 224590 w 385011"/>
                <a:gd name="connsiteY16" fmla="*/ 32856 h 343004"/>
                <a:gd name="connsiteX17" fmla="*/ 208548 w 385011"/>
                <a:gd name="connsiteY17" fmla="*/ 38204 h 343004"/>
                <a:gd name="connsiteX18" fmla="*/ 176464 w 385011"/>
                <a:gd name="connsiteY18" fmla="*/ 59593 h 343004"/>
                <a:gd name="connsiteX19" fmla="*/ 139032 w 385011"/>
                <a:gd name="connsiteY19" fmla="*/ 75635 h 343004"/>
                <a:gd name="connsiteX20" fmla="*/ 64169 w 385011"/>
                <a:gd name="connsiteY20" fmla="*/ 97025 h 343004"/>
                <a:gd name="connsiteX21" fmla="*/ 21390 w 385011"/>
                <a:gd name="connsiteY21" fmla="*/ 107719 h 343004"/>
                <a:gd name="connsiteX22" fmla="*/ 0 w 385011"/>
                <a:gd name="connsiteY22" fmla="*/ 113067 h 34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5011" h="343004">
                  <a:moveTo>
                    <a:pt x="267369" y="343004"/>
                  </a:moveTo>
                  <a:cubicBezTo>
                    <a:pt x="254892" y="339439"/>
                    <a:pt x="241544" y="338112"/>
                    <a:pt x="229937" y="332309"/>
                  </a:cubicBezTo>
                  <a:cubicBezTo>
                    <a:pt x="212418" y="323549"/>
                    <a:pt x="215483" y="312508"/>
                    <a:pt x="203200" y="300225"/>
                  </a:cubicBezTo>
                  <a:cubicBezTo>
                    <a:pt x="198656" y="295681"/>
                    <a:pt x="192505" y="293095"/>
                    <a:pt x="187158" y="289530"/>
                  </a:cubicBezTo>
                  <a:cubicBezTo>
                    <a:pt x="188941" y="275270"/>
                    <a:pt x="189935" y="260890"/>
                    <a:pt x="192506" y="246751"/>
                  </a:cubicBezTo>
                  <a:cubicBezTo>
                    <a:pt x="193514" y="241205"/>
                    <a:pt x="196748" y="236236"/>
                    <a:pt x="197853" y="230709"/>
                  </a:cubicBezTo>
                  <a:cubicBezTo>
                    <a:pt x="200325" y="218350"/>
                    <a:pt x="201808" y="205804"/>
                    <a:pt x="203200" y="193277"/>
                  </a:cubicBezTo>
                  <a:cubicBezTo>
                    <a:pt x="205374" y="173710"/>
                    <a:pt x="200792" y="152552"/>
                    <a:pt x="208548" y="134456"/>
                  </a:cubicBezTo>
                  <a:cubicBezTo>
                    <a:pt x="212642" y="124903"/>
                    <a:pt x="226200" y="123462"/>
                    <a:pt x="235285" y="118414"/>
                  </a:cubicBezTo>
                  <a:cubicBezTo>
                    <a:pt x="258165" y="105703"/>
                    <a:pt x="253626" y="108481"/>
                    <a:pt x="278064" y="102372"/>
                  </a:cubicBezTo>
                  <a:cubicBezTo>
                    <a:pt x="292646" y="87790"/>
                    <a:pt x="297203" y="81720"/>
                    <a:pt x="315495" y="70288"/>
                  </a:cubicBezTo>
                  <a:cubicBezTo>
                    <a:pt x="326681" y="63297"/>
                    <a:pt x="343113" y="58712"/>
                    <a:pt x="352927" y="48898"/>
                  </a:cubicBezTo>
                  <a:cubicBezTo>
                    <a:pt x="359229" y="42596"/>
                    <a:pt x="363169" y="34276"/>
                    <a:pt x="368969" y="27509"/>
                  </a:cubicBezTo>
                  <a:cubicBezTo>
                    <a:pt x="373890" y="21767"/>
                    <a:pt x="379664" y="16814"/>
                    <a:pt x="385011" y="11467"/>
                  </a:cubicBezTo>
                  <a:cubicBezTo>
                    <a:pt x="379664" y="7902"/>
                    <a:pt x="375382" y="1200"/>
                    <a:pt x="368969" y="772"/>
                  </a:cubicBezTo>
                  <a:cubicBezTo>
                    <a:pt x="321843" y="-2370"/>
                    <a:pt x="310311" y="4282"/>
                    <a:pt x="272716" y="16814"/>
                  </a:cubicBezTo>
                  <a:lnTo>
                    <a:pt x="224590" y="32856"/>
                  </a:lnTo>
                  <a:cubicBezTo>
                    <a:pt x="219243" y="34639"/>
                    <a:pt x="213238" y="35077"/>
                    <a:pt x="208548" y="38204"/>
                  </a:cubicBezTo>
                  <a:cubicBezTo>
                    <a:pt x="197853" y="45334"/>
                    <a:pt x="188658" y="55528"/>
                    <a:pt x="176464" y="59593"/>
                  </a:cubicBezTo>
                  <a:cubicBezTo>
                    <a:pt x="124817" y="76810"/>
                    <a:pt x="205116" y="49202"/>
                    <a:pt x="139032" y="75635"/>
                  </a:cubicBezTo>
                  <a:cubicBezTo>
                    <a:pt x="113459" y="85864"/>
                    <a:pt x="91214" y="90264"/>
                    <a:pt x="64169" y="97025"/>
                  </a:cubicBezTo>
                  <a:cubicBezTo>
                    <a:pt x="64166" y="97026"/>
                    <a:pt x="21394" y="107718"/>
                    <a:pt x="21390" y="107719"/>
                  </a:cubicBezTo>
                  <a:cubicBezTo>
                    <a:pt x="3657" y="113631"/>
                    <a:pt x="10985" y="113067"/>
                    <a:pt x="0" y="113067"/>
                  </a:cubicBezTo>
                </a:path>
              </a:pathLst>
            </a:cu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7DB26B58-E62E-31CE-E131-B050EB236CCF}"/>
                </a:ext>
              </a:extLst>
            </p:cNvPr>
            <p:cNvSpPr/>
            <p:nvPr/>
          </p:nvSpPr>
          <p:spPr>
            <a:xfrm>
              <a:off x="9178862" y="5233197"/>
              <a:ext cx="745390" cy="660366"/>
            </a:xfrm>
            <a:custGeom>
              <a:avLst/>
              <a:gdLst>
                <a:gd name="connsiteX0" fmla="*/ 53473 w 529389"/>
                <a:gd name="connsiteY0" fmla="*/ 160421 h 508000"/>
                <a:gd name="connsiteX1" fmla="*/ 16042 w 529389"/>
                <a:gd name="connsiteY1" fmla="*/ 144379 h 508000"/>
                <a:gd name="connsiteX2" fmla="*/ 0 w 529389"/>
                <a:gd name="connsiteY2" fmla="*/ 128337 h 508000"/>
                <a:gd name="connsiteX3" fmla="*/ 32084 w 529389"/>
                <a:gd name="connsiteY3" fmla="*/ 101600 h 508000"/>
                <a:gd name="connsiteX4" fmla="*/ 74863 w 529389"/>
                <a:gd name="connsiteY4" fmla="*/ 64169 h 508000"/>
                <a:gd name="connsiteX5" fmla="*/ 90905 w 529389"/>
                <a:gd name="connsiteY5" fmla="*/ 53474 h 508000"/>
                <a:gd name="connsiteX6" fmla="*/ 106947 w 529389"/>
                <a:gd name="connsiteY6" fmla="*/ 32085 h 508000"/>
                <a:gd name="connsiteX7" fmla="*/ 133684 w 529389"/>
                <a:gd name="connsiteY7" fmla="*/ 0 h 508000"/>
                <a:gd name="connsiteX8" fmla="*/ 139031 w 529389"/>
                <a:gd name="connsiteY8" fmla="*/ 16042 h 508000"/>
                <a:gd name="connsiteX9" fmla="*/ 144379 w 529389"/>
                <a:gd name="connsiteY9" fmla="*/ 69516 h 508000"/>
                <a:gd name="connsiteX10" fmla="*/ 176463 w 529389"/>
                <a:gd name="connsiteY10" fmla="*/ 80211 h 508000"/>
                <a:gd name="connsiteX11" fmla="*/ 267368 w 529389"/>
                <a:gd name="connsiteY11" fmla="*/ 90906 h 508000"/>
                <a:gd name="connsiteX12" fmla="*/ 288758 w 529389"/>
                <a:gd name="connsiteY12" fmla="*/ 101600 h 508000"/>
                <a:gd name="connsiteX13" fmla="*/ 304800 w 529389"/>
                <a:gd name="connsiteY13" fmla="*/ 106948 h 508000"/>
                <a:gd name="connsiteX14" fmla="*/ 315495 w 529389"/>
                <a:gd name="connsiteY14" fmla="*/ 122990 h 508000"/>
                <a:gd name="connsiteX15" fmla="*/ 320842 w 529389"/>
                <a:gd name="connsiteY15" fmla="*/ 181811 h 508000"/>
                <a:gd name="connsiteX16" fmla="*/ 368968 w 529389"/>
                <a:gd name="connsiteY16" fmla="*/ 213895 h 508000"/>
                <a:gd name="connsiteX17" fmla="*/ 385010 w 529389"/>
                <a:gd name="connsiteY17" fmla="*/ 229937 h 508000"/>
                <a:gd name="connsiteX18" fmla="*/ 406400 w 529389"/>
                <a:gd name="connsiteY18" fmla="*/ 262021 h 508000"/>
                <a:gd name="connsiteX19" fmla="*/ 390358 w 529389"/>
                <a:gd name="connsiteY19" fmla="*/ 363621 h 508000"/>
                <a:gd name="connsiteX20" fmla="*/ 379663 w 529389"/>
                <a:gd name="connsiteY20" fmla="*/ 395706 h 508000"/>
                <a:gd name="connsiteX21" fmla="*/ 374316 w 529389"/>
                <a:gd name="connsiteY21" fmla="*/ 411748 h 508000"/>
                <a:gd name="connsiteX22" fmla="*/ 379663 w 529389"/>
                <a:gd name="connsiteY22" fmla="*/ 475916 h 508000"/>
                <a:gd name="connsiteX23" fmla="*/ 411747 w 529389"/>
                <a:gd name="connsiteY23" fmla="*/ 486611 h 508000"/>
                <a:gd name="connsiteX24" fmla="*/ 427789 w 529389"/>
                <a:gd name="connsiteY24" fmla="*/ 491958 h 508000"/>
                <a:gd name="connsiteX25" fmla="*/ 470568 w 529389"/>
                <a:gd name="connsiteY25" fmla="*/ 502653 h 508000"/>
                <a:gd name="connsiteX26" fmla="*/ 486610 w 529389"/>
                <a:gd name="connsiteY26" fmla="*/ 508000 h 508000"/>
                <a:gd name="connsiteX27" fmla="*/ 502652 w 529389"/>
                <a:gd name="connsiteY27" fmla="*/ 475916 h 508000"/>
                <a:gd name="connsiteX28" fmla="*/ 529389 w 529389"/>
                <a:gd name="connsiteY28" fmla="*/ 459874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9389" h="508000">
                  <a:moveTo>
                    <a:pt x="53473" y="160421"/>
                  </a:moveTo>
                  <a:cubicBezTo>
                    <a:pt x="40996" y="155074"/>
                    <a:pt x="27682" y="151363"/>
                    <a:pt x="16042" y="144379"/>
                  </a:cubicBezTo>
                  <a:cubicBezTo>
                    <a:pt x="9557" y="140488"/>
                    <a:pt x="0" y="135899"/>
                    <a:pt x="0" y="128337"/>
                  </a:cubicBezTo>
                  <a:cubicBezTo>
                    <a:pt x="0" y="121475"/>
                    <a:pt x="27245" y="104826"/>
                    <a:pt x="32084" y="101600"/>
                  </a:cubicBezTo>
                  <a:cubicBezTo>
                    <a:pt x="49909" y="74863"/>
                    <a:pt x="37431" y="89124"/>
                    <a:pt x="74863" y="64169"/>
                  </a:cubicBezTo>
                  <a:cubicBezTo>
                    <a:pt x="80210" y="60604"/>
                    <a:pt x="87049" y="58615"/>
                    <a:pt x="90905" y="53474"/>
                  </a:cubicBezTo>
                  <a:cubicBezTo>
                    <a:pt x="96252" y="46344"/>
                    <a:pt x="101147" y="38852"/>
                    <a:pt x="106947" y="32085"/>
                  </a:cubicBezTo>
                  <a:cubicBezTo>
                    <a:pt x="137826" y="-3941"/>
                    <a:pt x="110047" y="35454"/>
                    <a:pt x="133684" y="0"/>
                  </a:cubicBezTo>
                  <a:cubicBezTo>
                    <a:pt x="135466" y="5347"/>
                    <a:pt x="138174" y="10471"/>
                    <a:pt x="139031" y="16042"/>
                  </a:cubicBezTo>
                  <a:cubicBezTo>
                    <a:pt x="141755" y="33747"/>
                    <a:pt x="135353" y="54043"/>
                    <a:pt x="144379" y="69516"/>
                  </a:cubicBezTo>
                  <a:cubicBezTo>
                    <a:pt x="150059" y="79254"/>
                    <a:pt x="165526" y="77477"/>
                    <a:pt x="176463" y="80211"/>
                  </a:cubicBezTo>
                  <a:cubicBezTo>
                    <a:pt x="220399" y="91194"/>
                    <a:pt x="190525" y="84994"/>
                    <a:pt x="267368" y="90906"/>
                  </a:cubicBezTo>
                  <a:cubicBezTo>
                    <a:pt x="274498" y="94471"/>
                    <a:pt x="281431" y="98460"/>
                    <a:pt x="288758" y="101600"/>
                  </a:cubicBezTo>
                  <a:cubicBezTo>
                    <a:pt x="293939" y="103820"/>
                    <a:pt x="300399" y="103427"/>
                    <a:pt x="304800" y="106948"/>
                  </a:cubicBezTo>
                  <a:cubicBezTo>
                    <a:pt x="309818" y="110963"/>
                    <a:pt x="311930" y="117643"/>
                    <a:pt x="315495" y="122990"/>
                  </a:cubicBezTo>
                  <a:cubicBezTo>
                    <a:pt x="317277" y="142597"/>
                    <a:pt x="312516" y="163970"/>
                    <a:pt x="320842" y="181811"/>
                  </a:cubicBezTo>
                  <a:cubicBezTo>
                    <a:pt x="325519" y="191834"/>
                    <a:pt x="358609" y="203536"/>
                    <a:pt x="368968" y="213895"/>
                  </a:cubicBezTo>
                  <a:cubicBezTo>
                    <a:pt x="374315" y="219242"/>
                    <a:pt x="380367" y="223968"/>
                    <a:pt x="385010" y="229937"/>
                  </a:cubicBezTo>
                  <a:cubicBezTo>
                    <a:pt x="392901" y="240083"/>
                    <a:pt x="406400" y="262021"/>
                    <a:pt x="406400" y="262021"/>
                  </a:cubicBezTo>
                  <a:cubicBezTo>
                    <a:pt x="400188" y="342771"/>
                    <a:pt x="408401" y="309492"/>
                    <a:pt x="390358" y="363621"/>
                  </a:cubicBezTo>
                  <a:lnTo>
                    <a:pt x="379663" y="395706"/>
                  </a:lnTo>
                  <a:lnTo>
                    <a:pt x="374316" y="411748"/>
                  </a:lnTo>
                  <a:cubicBezTo>
                    <a:pt x="376098" y="433137"/>
                    <a:pt x="370064" y="456718"/>
                    <a:pt x="379663" y="475916"/>
                  </a:cubicBezTo>
                  <a:cubicBezTo>
                    <a:pt x="384704" y="485999"/>
                    <a:pt x="401052" y="483046"/>
                    <a:pt x="411747" y="486611"/>
                  </a:cubicBezTo>
                  <a:cubicBezTo>
                    <a:pt x="417094" y="488393"/>
                    <a:pt x="422321" y="490591"/>
                    <a:pt x="427789" y="491958"/>
                  </a:cubicBezTo>
                  <a:cubicBezTo>
                    <a:pt x="442049" y="495523"/>
                    <a:pt x="456624" y="498005"/>
                    <a:pt x="470568" y="502653"/>
                  </a:cubicBezTo>
                  <a:lnTo>
                    <a:pt x="486610" y="508000"/>
                  </a:lnTo>
                  <a:cubicBezTo>
                    <a:pt x="490959" y="494955"/>
                    <a:pt x="492288" y="486280"/>
                    <a:pt x="502652" y="475916"/>
                  </a:cubicBezTo>
                  <a:cubicBezTo>
                    <a:pt x="509104" y="469464"/>
                    <a:pt x="520950" y="464093"/>
                    <a:pt x="529389" y="459874"/>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ECA84E17-082A-9AF2-E63A-8B8A44AF3757}"/>
                </a:ext>
              </a:extLst>
            </p:cNvPr>
            <p:cNvSpPr/>
            <p:nvPr/>
          </p:nvSpPr>
          <p:spPr>
            <a:xfrm>
              <a:off x="9281259" y="4585548"/>
              <a:ext cx="520468" cy="530427"/>
            </a:xfrm>
            <a:custGeom>
              <a:avLst/>
              <a:gdLst>
                <a:gd name="connsiteX0" fmla="*/ 0 w 379663"/>
                <a:gd name="connsiteY0" fmla="*/ 424104 h 424104"/>
                <a:gd name="connsiteX1" fmla="*/ 48126 w 379663"/>
                <a:gd name="connsiteY1" fmla="*/ 408062 h 424104"/>
                <a:gd name="connsiteX2" fmla="*/ 69516 w 379663"/>
                <a:gd name="connsiteY2" fmla="*/ 402715 h 424104"/>
                <a:gd name="connsiteX3" fmla="*/ 117642 w 379663"/>
                <a:gd name="connsiteY3" fmla="*/ 375978 h 424104"/>
                <a:gd name="connsiteX4" fmla="*/ 165768 w 379663"/>
                <a:gd name="connsiteY4" fmla="*/ 349241 h 424104"/>
                <a:gd name="connsiteX5" fmla="*/ 181811 w 379663"/>
                <a:gd name="connsiteY5" fmla="*/ 343894 h 424104"/>
                <a:gd name="connsiteX6" fmla="*/ 197853 w 379663"/>
                <a:gd name="connsiteY6" fmla="*/ 333199 h 424104"/>
                <a:gd name="connsiteX7" fmla="*/ 213895 w 379663"/>
                <a:gd name="connsiteY7" fmla="*/ 327852 h 424104"/>
                <a:gd name="connsiteX8" fmla="*/ 229937 w 379663"/>
                <a:gd name="connsiteY8" fmla="*/ 311810 h 424104"/>
                <a:gd name="connsiteX9" fmla="*/ 245979 w 379663"/>
                <a:gd name="connsiteY9" fmla="*/ 301115 h 424104"/>
                <a:gd name="connsiteX10" fmla="*/ 272716 w 379663"/>
                <a:gd name="connsiteY10" fmla="*/ 252989 h 424104"/>
                <a:gd name="connsiteX11" fmla="*/ 245979 w 379663"/>
                <a:gd name="connsiteY11" fmla="*/ 226252 h 424104"/>
                <a:gd name="connsiteX12" fmla="*/ 213895 w 379663"/>
                <a:gd name="connsiteY12" fmla="*/ 210210 h 424104"/>
                <a:gd name="connsiteX13" fmla="*/ 181811 w 379663"/>
                <a:gd name="connsiteY13" fmla="*/ 188820 h 424104"/>
                <a:gd name="connsiteX14" fmla="*/ 192505 w 379663"/>
                <a:gd name="connsiteY14" fmla="*/ 151389 h 424104"/>
                <a:gd name="connsiteX15" fmla="*/ 229937 w 379663"/>
                <a:gd name="connsiteY15" fmla="*/ 129999 h 424104"/>
                <a:gd name="connsiteX16" fmla="*/ 336884 w 379663"/>
                <a:gd name="connsiteY16" fmla="*/ 113957 h 424104"/>
                <a:gd name="connsiteX17" fmla="*/ 352926 w 379663"/>
                <a:gd name="connsiteY17" fmla="*/ 103262 h 424104"/>
                <a:gd name="connsiteX18" fmla="*/ 342232 w 379663"/>
                <a:gd name="connsiteY18" fmla="*/ 71178 h 424104"/>
                <a:gd name="connsiteX19" fmla="*/ 326189 w 379663"/>
                <a:gd name="connsiteY19" fmla="*/ 65831 h 424104"/>
                <a:gd name="connsiteX20" fmla="*/ 294105 w 379663"/>
                <a:gd name="connsiteY20" fmla="*/ 39094 h 424104"/>
                <a:gd name="connsiteX21" fmla="*/ 288758 w 379663"/>
                <a:gd name="connsiteY21" fmla="*/ 23052 h 424104"/>
                <a:gd name="connsiteX22" fmla="*/ 315495 w 379663"/>
                <a:gd name="connsiteY22" fmla="*/ 1662 h 424104"/>
                <a:gd name="connsiteX23" fmla="*/ 320842 w 379663"/>
                <a:gd name="connsiteY23" fmla="*/ 23052 h 424104"/>
                <a:gd name="connsiteX24" fmla="*/ 336884 w 379663"/>
                <a:gd name="connsiteY24" fmla="*/ 28399 h 424104"/>
                <a:gd name="connsiteX25" fmla="*/ 379663 w 379663"/>
                <a:gd name="connsiteY25" fmla="*/ 23052 h 42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9663" h="424104">
                  <a:moveTo>
                    <a:pt x="0" y="424104"/>
                  </a:moveTo>
                  <a:cubicBezTo>
                    <a:pt x="16042" y="418757"/>
                    <a:pt x="31964" y="413035"/>
                    <a:pt x="48126" y="408062"/>
                  </a:cubicBezTo>
                  <a:cubicBezTo>
                    <a:pt x="55150" y="405901"/>
                    <a:pt x="62942" y="406002"/>
                    <a:pt x="69516" y="402715"/>
                  </a:cubicBezTo>
                  <a:cubicBezTo>
                    <a:pt x="143079" y="365935"/>
                    <a:pt x="73273" y="390769"/>
                    <a:pt x="117642" y="375978"/>
                  </a:cubicBezTo>
                  <a:cubicBezTo>
                    <a:pt x="141655" y="351965"/>
                    <a:pt x="126511" y="362326"/>
                    <a:pt x="165768" y="349241"/>
                  </a:cubicBezTo>
                  <a:lnTo>
                    <a:pt x="181811" y="343894"/>
                  </a:lnTo>
                  <a:cubicBezTo>
                    <a:pt x="187158" y="340329"/>
                    <a:pt x="192105" y="336073"/>
                    <a:pt x="197853" y="333199"/>
                  </a:cubicBezTo>
                  <a:cubicBezTo>
                    <a:pt x="202894" y="330678"/>
                    <a:pt x="209205" y="330979"/>
                    <a:pt x="213895" y="327852"/>
                  </a:cubicBezTo>
                  <a:cubicBezTo>
                    <a:pt x="220187" y="323657"/>
                    <a:pt x="224128" y="316651"/>
                    <a:pt x="229937" y="311810"/>
                  </a:cubicBezTo>
                  <a:cubicBezTo>
                    <a:pt x="234874" y="307696"/>
                    <a:pt x="240632" y="304680"/>
                    <a:pt x="245979" y="301115"/>
                  </a:cubicBezTo>
                  <a:cubicBezTo>
                    <a:pt x="270495" y="264341"/>
                    <a:pt x="263303" y="281225"/>
                    <a:pt x="272716" y="252989"/>
                  </a:cubicBezTo>
                  <a:cubicBezTo>
                    <a:pt x="229937" y="224469"/>
                    <a:pt x="281628" y="261901"/>
                    <a:pt x="245979" y="226252"/>
                  </a:cubicBezTo>
                  <a:cubicBezTo>
                    <a:pt x="235612" y="215885"/>
                    <a:pt x="226943" y="214559"/>
                    <a:pt x="213895" y="210210"/>
                  </a:cubicBezTo>
                  <a:cubicBezTo>
                    <a:pt x="203200" y="203080"/>
                    <a:pt x="178280" y="201179"/>
                    <a:pt x="181811" y="188820"/>
                  </a:cubicBezTo>
                  <a:cubicBezTo>
                    <a:pt x="185376" y="176343"/>
                    <a:pt x="186203" y="162732"/>
                    <a:pt x="192505" y="151389"/>
                  </a:cubicBezTo>
                  <a:cubicBezTo>
                    <a:pt x="195172" y="146588"/>
                    <a:pt x="227615" y="130773"/>
                    <a:pt x="229937" y="129999"/>
                  </a:cubicBezTo>
                  <a:cubicBezTo>
                    <a:pt x="272339" y="115865"/>
                    <a:pt x="289025" y="117945"/>
                    <a:pt x="336884" y="113957"/>
                  </a:cubicBezTo>
                  <a:cubicBezTo>
                    <a:pt x="342231" y="110392"/>
                    <a:pt x="348911" y="108280"/>
                    <a:pt x="352926" y="103262"/>
                  </a:cubicBezTo>
                  <a:cubicBezTo>
                    <a:pt x="365135" y="88002"/>
                    <a:pt x="356264" y="80532"/>
                    <a:pt x="342232" y="71178"/>
                  </a:cubicBezTo>
                  <a:cubicBezTo>
                    <a:pt x="337542" y="68051"/>
                    <a:pt x="331537" y="67613"/>
                    <a:pt x="326189" y="65831"/>
                  </a:cubicBezTo>
                  <a:cubicBezTo>
                    <a:pt x="314352" y="57940"/>
                    <a:pt x="302339" y="51445"/>
                    <a:pt x="294105" y="39094"/>
                  </a:cubicBezTo>
                  <a:cubicBezTo>
                    <a:pt x="290978" y="34404"/>
                    <a:pt x="290540" y="28399"/>
                    <a:pt x="288758" y="23052"/>
                  </a:cubicBezTo>
                  <a:cubicBezTo>
                    <a:pt x="290425" y="20551"/>
                    <a:pt x="304016" y="-6947"/>
                    <a:pt x="315495" y="1662"/>
                  </a:cubicBezTo>
                  <a:cubicBezTo>
                    <a:pt x="321374" y="6072"/>
                    <a:pt x="316251" y="17313"/>
                    <a:pt x="320842" y="23052"/>
                  </a:cubicBezTo>
                  <a:cubicBezTo>
                    <a:pt x="324363" y="27453"/>
                    <a:pt x="331537" y="26617"/>
                    <a:pt x="336884" y="28399"/>
                  </a:cubicBezTo>
                  <a:lnTo>
                    <a:pt x="379663" y="23052"/>
                  </a:lnTo>
                </a:path>
              </a:pathLst>
            </a:cu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CA0930F1-F85D-6CEC-4B54-802E4483FA16}"/>
                    </a:ext>
                  </a:extLst>
                </p:cNvPr>
                <p:cNvSpPr/>
                <p:nvPr/>
              </p:nvSpPr>
              <p:spPr>
                <a:xfrm>
                  <a:off x="9121286" y="5672231"/>
                  <a:ext cx="521340" cy="3385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C000"/>
                                </a:solidFill>
                                <a:latin typeface="Cambria Math" panose="02040503050406030204" pitchFamily="18" charset="0"/>
                              </a:rPr>
                            </m:ctrlPr>
                          </m:sSubPr>
                          <m:e>
                            <m:r>
                              <a:rPr lang="en-US" sz="1600" i="1">
                                <a:solidFill>
                                  <a:srgbClr val="FFC000"/>
                                </a:solidFill>
                                <a:latin typeface="Cambria Math" panose="02040503050406030204" pitchFamily="18" charset="0"/>
                              </a:rPr>
                              <m:t>𝑧</m:t>
                            </m:r>
                          </m:e>
                          <m:sub>
                            <m:r>
                              <a:rPr lang="en-US" sz="1600" b="0" i="1" smtClean="0">
                                <a:solidFill>
                                  <a:srgbClr val="FFC000"/>
                                </a:solidFill>
                                <a:latin typeface="Cambria Math" panose="02040503050406030204" pitchFamily="18" charset="0"/>
                              </a:rPr>
                              <m:t>1</m:t>
                            </m:r>
                          </m:sub>
                        </m:sSub>
                        <m:d>
                          <m:dPr>
                            <m:ctrlPr>
                              <a:rPr lang="en-US" sz="1600" i="1">
                                <a:solidFill>
                                  <a:srgbClr val="FFC000"/>
                                </a:solidFill>
                                <a:latin typeface="Cambria Math" panose="02040503050406030204" pitchFamily="18" charset="0"/>
                              </a:rPr>
                            </m:ctrlPr>
                          </m:dPr>
                          <m:e>
                            <m:r>
                              <a:rPr lang="en-US" sz="1600" i="1">
                                <a:solidFill>
                                  <a:srgbClr val="FFC000"/>
                                </a:solidFill>
                                <a:latin typeface="Cambria Math" panose="02040503050406030204" pitchFamily="18" charset="0"/>
                              </a:rPr>
                              <m:t>𝑡</m:t>
                            </m:r>
                          </m:e>
                        </m:d>
                      </m:oMath>
                    </m:oMathPara>
                  </a14:m>
                  <a:endParaRPr lang="en-US" sz="1200" dirty="0">
                    <a:solidFill>
                      <a:srgbClr val="FFC000"/>
                    </a:solidFill>
                    <a:latin typeface="Helvetica" panose="020B0604020202020204" pitchFamily="34" charset="0"/>
                  </a:endParaRPr>
                </a:p>
              </p:txBody>
            </p:sp>
          </mc:Choice>
          <mc:Fallback>
            <p:sp>
              <p:nvSpPr>
                <p:cNvPr id="53" name="Rectangle 52">
                  <a:extLst>
                    <a:ext uri="{FF2B5EF4-FFF2-40B4-BE49-F238E27FC236}">
                      <a16:creationId xmlns:a16="http://schemas.microsoft.com/office/drawing/2014/main" id="{CA0930F1-F85D-6CEC-4B54-802E4483FA16}"/>
                    </a:ext>
                  </a:extLst>
                </p:cNvPr>
                <p:cNvSpPr>
                  <a:spLocks noRot="1" noChangeAspect="1" noMove="1" noResize="1" noEditPoints="1" noAdjustHandles="1" noChangeArrowheads="1" noChangeShapeType="1" noTextEdit="1"/>
                </p:cNvSpPr>
                <p:nvPr/>
              </p:nvSpPr>
              <p:spPr>
                <a:xfrm>
                  <a:off x="9121286" y="5672231"/>
                  <a:ext cx="521340" cy="338554"/>
                </a:xfrm>
                <a:prstGeom prst="rect">
                  <a:avLst/>
                </a:prstGeom>
                <a:blipFill>
                  <a:blip r:embed="rId16"/>
                  <a:stretch>
                    <a:fillRect l="-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5406FC5D-B77A-94CF-412C-8A04019702A3}"/>
                    </a:ext>
                  </a:extLst>
                </p:cNvPr>
                <p:cNvSpPr/>
                <p:nvPr/>
              </p:nvSpPr>
              <p:spPr>
                <a:xfrm>
                  <a:off x="8239963" y="4733182"/>
                  <a:ext cx="521340" cy="3385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accent3">
                                    <a:lumMod val="50000"/>
                                  </a:schemeClr>
                                </a:solidFill>
                                <a:latin typeface="Cambria Math" panose="02040503050406030204" pitchFamily="18" charset="0"/>
                              </a:rPr>
                            </m:ctrlPr>
                          </m:sSubPr>
                          <m:e>
                            <m:r>
                              <a:rPr lang="en-US" sz="1600" i="1">
                                <a:solidFill>
                                  <a:schemeClr val="accent3">
                                    <a:lumMod val="50000"/>
                                  </a:schemeClr>
                                </a:solidFill>
                                <a:latin typeface="Cambria Math" panose="02040503050406030204" pitchFamily="18" charset="0"/>
                              </a:rPr>
                              <m:t>𝑧</m:t>
                            </m:r>
                          </m:e>
                          <m:sub>
                            <m:r>
                              <a:rPr lang="en-US" sz="1600" b="0" i="1" smtClean="0">
                                <a:solidFill>
                                  <a:schemeClr val="accent3">
                                    <a:lumMod val="50000"/>
                                  </a:schemeClr>
                                </a:solidFill>
                                <a:latin typeface="Cambria Math" panose="02040503050406030204" pitchFamily="18" charset="0"/>
                              </a:rPr>
                              <m:t>3</m:t>
                            </m:r>
                          </m:sub>
                        </m:sSub>
                        <m:d>
                          <m:dPr>
                            <m:ctrlPr>
                              <a:rPr lang="en-US" sz="1600" i="1">
                                <a:solidFill>
                                  <a:schemeClr val="accent3">
                                    <a:lumMod val="50000"/>
                                  </a:schemeClr>
                                </a:solidFill>
                                <a:latin typeface="Cambria Math" panose="02040503050406030204" pitchFamily="18" charset="0"/>
                              </a:rPr>
                            </m:ctrlPr>
                          </m:dPr>
                          <m:e>
                            <m:r>
                              <a:rPr lang="en-US" sz="1600" i="1">
                                <a:solidFill>
                                  <a:schemeClr val="accent3">
                                    <a:lumMod val="50000"/>
                                  </a:schemeClr>
                                </a:solidFill>
                                <a:latin typeface="Cambria Math" panose="02040503050406030204" pitchFamily="18" charset="0"/>
                              </a:rPr>
                              <m:t>𝑡</m:t>
                            </m:r>
                          </m:e>
                        </m:d>
                      </m:oMath>
                    </m:oMathPara>
                  </a14:m>
                  <a:endParaRPr lang="en-US" sz="1200" dirty="0">
                    <a:solidFill>
                      <a:schemeClr val="accent3">
                        <a:lumMod val="50000"/>
                      </a:schemeClr>
                    </a:solidFill>
                    <a:latin typeface="Helvetica" panose="020B0604020202020204" pitchFamily="34" charset="0"/>
                  </a:endParaRPr>
                </a:p>
              </p:txBody>
            </p:sp>
          </mc:Choice>
          <mc:Fallback>
            <p:sp>
              <p:nvSpPr>
                <p:cNvPr id="54" name="Rectangle 53">
                  <a:extLst>
                    <a:ext uri="{FF2B5EF4-FFF2-40B4-BE49-F238E27FC236}">
                      <a16:creationId xmlns:a16="http://schemas.microsoft.com/office/drawing/2014/main" id="{5406FC5D-B77A-94CF-412C-8A04019702A3}"/>
                    </a:ext>
                  </a:extLst>
                </p:cNvPr>
                <p:cNvSpPr>
                  <a:spLocks noRot="1" noChangeAspect="1" noMove="1" noResize="1" noEditPoints="1" noAdjustHandles="1" noChangeArrowheads="1" noChangeShapeType="1" noTextEdit="1"/>
                </p:cNvSpPr>
                <p:nvPr/>
              </p:nvSpPr>
              <p:spPr>
                <a:xfrm>
                  <a:off x="8239963" y="4733182"/>
                  <a:ext cx="521340" cy="338554"/>
                </a:xfrm>
                <a:prstGeom prst="rect">
                  <a:avLst/>
                </a:prstGeom>
                <a:blipFill>
                  <a:blip r:embed="rId17"/>
                  <a:stretch>
                    <a:fillRect l="-4762"/>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44CCBCCF-2087-D69C-3937-51AD6F3F521C}"/>
                </a:ext>
              </a:extLst>
            </p:cNvPr>
            <p:cNvSpPr/>
            <p:nvPr/>
          </p:nvSpPr>
          <p:spPr>
            <a:xfrm>
              <a:off x="1310201" y="-307485"/>
              <a:ext cx="9569214" cy="3895338"/>
            </a:xfrm>
            <a:prstGeom prst="round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EC96DE3C-C4E2-C4F8-9222-FB62326B5D29}"/>
                </a:ext>
              </a:extLst>
            </p:cNvPr>
            <p:cNvSpPr/>
            <p:nvPr/>
          </p:nvSpPr>
          <p:spPr>
            <a:xfrm>
              <a:off x="1310201" y="3788392"/>
              <a:ext cx="9535037" cy="3838483"/>
            </a:xfrm>
            <a:prstGeom prst="roundRect">
              <a:avLst/>
            </a:prstGeom>
            <a:noFill/>
            <a:ln w="2857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7735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7</a:t>
            </a:fld>
            <a:endParaRPr lang="en-US" dirty="0"/>
          </a:p>
        </p:txBody>
      </p:sp>
      <p:pic>
        <p:nvPicPr>
          <p:cNvPr id="32" name="Graphic 31">
            <a:extLst>
              <a:ext uri="{FF2B5EF4-FFF2-40B4-BE49-F238E27FC236}">
                <a16:creationId xmlns:a16="http://schemas.microsoft.com/office/drawing/2014/main" id="{EA9BCE04-5CCA-1ECE-D161-903BAFCD4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083" y="182562"/>
            <a:ext cx="9795833" cy="7084138"/>
          </a:xfrm>
          <a:prstGeom prst="rect">
            <a:avLst/>
          </a:prstGeom>
        </p:spPr>
      </p:pic>
    </p:spTree>
    <p:extLst>
      <p:ext uri="{BB962C8B-B14F-4D97-AF65-F5344CB8AC3E}">
        <p14:creationId xmlns:p14="http://schemas.microsoft.com/office/powerpoint/2010/main" val="353965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8</a:t>
            </a:fld>
            <a:endParaRPr lang="en-US" dirty="0"/>
          </a:p>
        </p:txBody>
      </p:sp>
      <p:pic>
        <p:nvPicPr>
          <p:cNvPr id="3" name="Graphic 2">
            <a:extLst>
              <a:ext uri="{FF2B5EF4-FFF2-40B4-BE49-F238E27FC236}">
                <a16:creationId xmlns:a16="http://schemas.microsoft.com/office/drawing/2014/main" id="{7CBFAF34-660B-90CF-FF19-C4712BD0972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508" b="14114"/>
          <a:stretch/>
        </p:blipFill>
        <p:spPr>
          <a:xfrm>
            <a:off x="8140380" y="1868173"/>
            <a:ext cx="3424503" cy="2465732"/>
          </a:xfrm>
          <a:prstGeom prst="rect">
            <a:avLst/>
          </a:prstGeom>
        </p:spPr>
      </p:pic>
      <p:sp>
        <p:nvSpPr>
          <p:cNvPr id="5" name="Right Arrow 4">
            <a:extLst>
              <a:ext uri="{FF2B5EF4-FFF2-40B4-BE49-F238E27FC236}">
                <a16:creationId xmlns:a16="http://schemas.microsoft.com/office/drawing/2014/main" id="{9514E756-2BB2-484A-31FA-ACE08951CBD3}"/>
              </a:ext>
            </a:extLst>
          </p:cNvPr>
          <p:cNvSpPr/>
          <p:nvPr/>
        </p:nvSpPr>
        <p:spPr>
          <a:xfrm>
            <a:off x="5941308" y="2932154"/>
            <a:ext cx="1080243" cy="2546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B5981"/>
              </a:solidFill>
            </a:endParaRPr>
          </a:p>
        </p:txBody>
      </p:sp>
      <p:sp>
        <p:nvSpPr>
          <p:cNvPr id="6" name="Rectangle 5">
            <a:extLst>
              <a:ext uri="{FF2B5EF4-FFF2-40B4-BE49-F238E27FC236}">
                <a16:creationId xmlns:a16="http://schemas.microsoft.com/office/drawing/2014/main" id="{5BCD1122-9EE2-9B0A-04D7-C99E6B0F008B}"/>
              </a:ext>
            </a:extLst>
          </p:cNvPr>
          <p:cNvSpPr/>
          <p:nvPr/>
        </p:nvSpPr>
        <p:spPr>
          <a:xfrm>
            <a:off x="149381" y="1280159"/>
            <a:ext cx="12630600" cy="4094208"/>
          </a:xfrm>
          <a:prstGeom prst="rect">
            <a:avLst/>
          </a:prstGeom>
          <a:solidFill>
            <a:srgbClr val="C00000">
              <a:alpha val="10112"/>
            </a:srgbClr>
          </a:solid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6E8D4-C2CC-9FBA-16AF-5BBF936C5009}"/>
              </a:ext>
            </a:extLst>
          </p:cNvPr>
          <p:cNvSpPr/>
          <p:nvPr/>
        </p:nvSpPr>
        <p:spPr>
          <a:xfrm>
            <a:off x="8302138" y="4641994"/>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Latent dimension trajectories</a:t>
            </a:r>
          </a:p>
        </p:txBody>
      </p:sp>
      <p:sp>
        <p:nvSpPr>
          <p:cNvPr id="8" name="Rectangle 7">
            <a:extLst>
              <a:ext uri="{FF2B5EF4-FFF2-40B4-BE49-F238E27FC236}">
                <a16:creationId xmlns:a16="http://schemas.microsoft.com/office/drawing/2014/main" id="{2B49E67B-B6AF-3754-A519-677C34CE4596}"/>
              </a:ext>
            </a:extLst>
          </p:cNvPr>
          <p:cNvSpPr/>
          <p:nvPr/>
        </p:nvSpPr>
        <p:spPr>
          <a:xfrm>
            <a:off x="1694660" y="4651498"/>
            <a:ext cx="3262745" cy="369332"/>
          </a:xfrm>
          <a:prstGeom prst="rect">
            <a:avLst/>
          </a:prstGeom>
        </p:spPr>
        <p:txBody>
          <a:bodyPr wrap="square">
            <a:spAutoFit/>
          </a:bodyPr>
          <a:lstStyle/>
          <a:p>
            <a:pPr algn="ctr"/>
            <a:r>
              <a:rPr lang="en-US" dirty="0">
                <a:solidFill>
                  <a:srgbClr val="C00000"/>
                </a:solidFill>
                <a:latin typeface="Helvetica" panose="020B0604020202020204" pitchFamily="34" charset="0"/>
              </a:rPr>
              <a:t>Microstructure trajectories</a:t>
            </a:r>
          </a:p>
        </p:txBody>
      </p:sp>
      <p:pic>
        <p:nvPicPr>
          <p:cNvPr id="53" name="Picture 52">
            <a:extLst>
              <a:ext uri="{FF2B5EF4-FFF2-40B4-BE49-F238E27FC236}">
                <a16:creationId xmlns:a16="http://schemas.microsoft.com/office/drawing/2014/main" id="{5EBE9792-0290-10A5-BFC2-EFA87316F228}"/>
              </a:ext>
            </a:extLst>
          </p:cNvPr>
          <p:cNvPicPr>
            <a:picLocks noChangeAspect="1"/>
          </p:cNvPicPr>
          <p:nvPr/>
        </p:nvPicPr>
        <p:blipFill>
          <a:blip r:embed="rId5"/>
          <a:stretch>
            <a:fillRect/>
          </a:stretch>
        </p:blipFill>
        <p:spPr>
          <a:xfrm>
            <a:off x="1364859" y="1904995"/>
            <a:ext cx="1126710" cy="1121832"/>
          </a:xfrm>
          <a:prstGeom prst="rect">
            <a:avLst/>
          </a:prstGeom>
        </p:spPr>
      </p:pic>
      <p:pic>
        <p:nvPicPr>
          <p:cNvPr id="54" name="Picture 53">
            <a:extLst>
              <a:ext uri="{FF2B5EF4-FFF2-40B4-BE49-F238E27FC236}">
                <a16:creationId xmlns:a16="http://schemas.microsoft.com/office/drawing/2014/main" id="{B100A178-CB25-77D6-BF89-192755D0C8B2}"/>
              </a:ext>
            </a:extLst>
          </p:cNvPr>
          <p:cNvPicPr>
            <a:picLocks noChangeAspect="1"/>
          </p:cNvPicPr>
          <p:nvPr/>
        </p:nvPicPr>
        <p:blipFill>
          <a:blip r:embed="rId6"/>
          <a:stretch>
            <a:fillRect/>
          </a:stretch>
        </p:blipFill>
        <p:spPr>
          <a:xfrm>
            <a:off x="2616417" y="1904995"/>
            <a:ext cx="1116964" cy="1121832"/>
          </a:xfrm>
          <a:prstGeom prst="rect">
            <a:avLst/>
          </a:prstGeom>
        </p:spPr>
      </p:pic>
      <p:pic>
        <p:nvPicPr>
          <p:cNvPr id="55" name="Picture 54">
            <a:extLst>
              <a:ext uri="{FF2B5EF4-FFF2-40B4-BE49-F238E27FC236}">
                <a16:creationId xmlns:a16="http://schemas.microsoft.com/office/drawing/2014/main" id="{499B35B2-44A4-C61D-23F1-2EED6CEB6998}"/>
              </a:ext>
            </a:extLst>
          </p:cNvPr>
          <p:cNvPicPr>
            <a:picLocks noChangeAspect="1"/>
          </p:cNvPicPr>
          <p:nvPr/>
        </p:nvPicPr>
        <p:blipFill>
          <a:blip r:embed="rId7"/>
          <a:stretch>
            <a:fillRect/>
          </a:stretch>
        </p:blipFill>
        <p:spPr>
          <a:xfrm>
            <a:off x="3849870" y="1896377"/>
            <a:ext cx="1124275" cy="1121832"/>
          </a:xfrm>
          <a:prstGeom prst="rect">
            <a:avLst/>
          </a:prstGeom>
        </p:spPr>
      </p:pic>
      <p:sp>
        <p:nvSpPr>
          <p:cNvPr id="56" name="Rectangle 55">
            <a:extLst>
              <a:ext uri="{FF2B5EF4-FFF2-40B4-BE49-F238E27FC236}">
                <a16:creationId xmlns:a16="http://schemas.microsoft.com/office/drawing/2014/main" id="{69F6B0FA-6855-67CC-A343-699C59A433E7}"/>
              </a:ext>
            </a:extLst>
          </p:cNvPr>
          <p:cNvSpPr/>
          <p:nvPr/>
        </p:nvSpPr>
        <p:spPr>
          <a:xfrm>
            <a:off x="3847067" y="1896377"/>
            <a:ext cx="1126709"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64C6569-FBC2-836D-06DB-87F6FF67237F}"/>
              </a:ext>
            </a:extLst>
          </p:cNvPr>
          <p:cNvSpPr/>
          <p:nvPr/>
        </p:nvSpPr>
        <p:spPr>
          <a:xfrm>
            <a:off x="2650719" y="1904994"/>
            <a:ext cx="1087180"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183B2BA-B5E8-1AAD-008F-E4A900A1A3E4}"/>
              </a:ext>
            </a:extLst>
          </p:cNvPr>
          <p:cNvSpPr/>
          <p:nvPr/>
        </p:nvSpPr>
        <p:spPr>
          <a:xfrm>
            <a:off x="1382964" y="1904995"/>
            <a:ext cx="1116964" cy="112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8A42577B-CC9A-D5C8-9ED9-F42BE57D7A0B}"/>
              </a:ext>
            </a:extLst>
          </p:cNvPr>
          <p:cNvGrpSpPr/>
          <p:nvPr/>
        </p:nvGrpSpPr>
        <p:grpSpPr>
          <a:xfrm>
            <a:off x="1387316" y="3280729"/>
            <a:ext cx="1120431" cy="1121832"/>
            <a:chOff x="1076271" y="3963087"/>
            <a:chExt cx="2112571" cy="2120117"/>
          </a:xfrm>
        </p:grpSpPr>
        <p:pic>
          <p:nvPicPr>
            <p:cNvPr id="78" name="Picture 77">
              <a:extLst>
                <a:ext uri="{FF2B5EF4-FFF2-40B4-BE49-F238E27FC236}">
                  <a16:creationId xmlns:a16="http://schemas.microsoft.com/office/drawing/2014/main" id="{78C1AC0B-0634-DC5F-8880-ED9431069037}"/>
                </a:ext>
              </a:extLst>
            </p:cNvPr>
            <p:cNvPicPr>
              <a:picLocks noChangeAspect="1"/>
            </p:cNvPicPr>
            <p:nvPr/>
          </p:nvPicPr>
          <p:blipFill rotWithShape="1">
            <a:blip r:embed="rId8"/>
            <a:srcRect l="54466" t="26319" r="9372" b="25293"/>
            <a:stretch/>
          </p:blipFill>
          <p:spPr>
            <a:xfrm rot="10800000">
              <a:off x="1076271" y="3963087"/>
              <a:ext cx="2112571" cy="2120117"/>
            </a:xfrm>
            <a:prstGeom prst="rect">
              <a:avLst/>
            </a:prstGeom>
          </p:spPr>
        </p:pic>
        <p:sp>
          <p:nvSpPr>
            <p:cNvPr id="79" name="Rectangle 78">
              <a:extLst>
                <a:ext uri="{FF2B5EF4-FFF2-40B4-BE49-F238E27FC236}">
                  <a16:creationId xmlns:a16="http://schemas.microsoft.com/office/drawing/2014/main" id="{3E25D42E-29E8-42E3-6078-3C9EB9443CA8}"/>
                </a:ext>
              </a:extLst>
            </p:cNvPr>
            <p:cNvSpPr/>
            <p:nvPr/>
          </p:nvSpPr>
          <p:spPr>
            <a:xfrm>
              <a:off x="1139181" y="4006518"/>
              <a:ext cx="1984159" cy="1433543"/>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Rectangle 66">
            <a:extLst>
              <a:ext uri="{FF2B5EF4-FFF2-40B4-BE49-F238E27FC236}">
                <a16:creationId xmlns:a16="http://schemas.microsoft.com/office/drawing/2014/main" id="{381A981E-852D-D1F2-2CC1-3D5DF0F78AFF}"/>
              </a:ext>
            </a:extLst>
          </p:cNvPr>
          <p:cNvSpPr/>
          <p:nvPr/>
        </p:nvSpPr>
        <p:spPr>
          <a:xfrm>
            <a:off x="3847678" y="3271635"/>
            <a:ext cx="1144127" cy="1139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73C39E4-461A-76D4-129E-60F1EC8F932B}"/>
              </a:ext>
            </a:extLst>
          </p:cNvPr>
          <p:cNvSpPr/>
          <p:nvPr/>
        </p:nvSpPr>
        <p:spPr>
          <a:xfrm>
            <a:off x="2611757" y="3266548"/>
            <a:ext cx="1148384" cy="11434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AD2B973-78F4-81C6-4942-C0BB290EA311}"/>
              </a:ext>
            </a:extLst>
          </p:cNvPr>
          <p:cNvSpPr/>
          <p:nvPr/>
        </p:nvSpPr>
        <p:spPr>
          <a:xfrm>
            <a:off x="1382964" y="3275764"/>
            <a:ext cx="1126708" cy="1121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14F49425-9EFB-DC56-49DD-EFCC4C016D49}"/>
              </a:ext>
            </a:extLst>
          </p:cNvPr>
          <p:cNvGrpSpPr/>
          <p:nvPr/>
        </p:nvGrpSpPr>
        <p:grpSpPr>
          <a:xfrm>
            <a:off x="2623964" y="3272008"/>
            <a:ext cx="1126488" cy="1130513"/>
            <a:chOff x="3513164" y="3950727"/>
            <a:chExt cx="2112570" cy="2120117"/>
          </a:xfrm>
        </p:grpSpPr>
        <p:pic>
          <p:nvPicPr>
            <p:cNvPr id="76" name="Picture 75">
              <a:extLst>
                <a:ext uri="{FF2B5EF4-FFF2-40B4-BE49-F238E27FC236}">
                  <a16:creationId xmlns:a16="http://schemas.microsoft.com/office/drawing/2014/main" id="{86D6C34E-1C23-E742-FE88-28DC6B5F38A3}"/>
                </a:ext>
              </a:extLst>
            </p:cNvPr>
            <p:cNvPicPr>
              <a:picLocks noChangeAspect="1"/>
            </p:cNvPicPr>
            <p:nvPr/>
          </p:nvPicPr>
          <p:blipFill rotWithShape="1">
            <a:blip r:embed="rId9"/>
            <a:srcRect l="54509" t="26522" r="9330" b="25090"/>
            <a:stretch/>
          </p:blipFill>
          <p:spPr>
            <a:xfrm rot="10800000">
              <a:off x="3513164" y="3950727"/>
              <a:ext cx="2112570" cy="2120117"/>
            </a:xfrm>
            <a:prstGeom prst="rect">
              <a:avLst/>
            </a:prstGeom>
          </p:spPr>
        </p:pic>
        <p:sp>
          <p:nvSpPr>
            <p:cNvPr id="77" name="Rectangle 76">
              <a:extLst>
                <a:ext uri="{FF2B5EF4-FFF2-40B4-BE49-F238E27FC236}">
                  <a16:creationId xmlns:a16="http://schemas.microsoft.com/office/drawing/2014/main" id="{B689E0D7-B01F-5FD0-D5C9-D6F4682A67C7}"/>
                </a:ext>
              </a:extLst>
            </p:cNvPr>
            <p:cNvSpPr/>
            <p:nvPr/>
          </p:nvSpPr>
          <p:spPr>
            <a:xfrm>
              <a:off x="3577368" y="4005902"/>
              <a:ext cx="1984159" cy="1087944"/>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A2487FD0-8D6E-8055-788D-822DACE90708}"/>
              </a:ext>
            </a:extLst>
          </p:cNvPr>
          <p:cNvGrpSpPr/>
          <p:nvPr/>
        </p:nvGrpSpPr>
        <p:grpSpPr>
          <a:xfrm>
            <a:off x="3855482" y="3277083"/>
            <a:ext cx="1162408" cy="1139174"/>
            <a:chOff x="8374690" y="3996070"/>
            <a:chExt cx="2075012" cy="2033538"/>
          </a:xfrm>
        </p:grpSpPr>
        <p:pic>
          <p:nvPicPr>
            <p:cNvPr id="72" name="Picture 71">
              <a:extLst>
                <a:ext uri="{FF2B5EF4-FFF2-40B4-BE49-F238E27FC236}">
                  <a16:creationId xmlns:a16="http://schemas.microsoft.com/office/drawing/2014/main" id="{2040D24F-762C-2930-1CFF-0EA0DCFCC31E}"/>
                </a:ext>
              </a:extLst>
            </p:cNvPr>
            <p:cNvPicPr>
              <a:picLocks noChangeAspect="1"/>
            </p:cNvPicPr>
            <p:nvPr/>
          </p:nvPicPr>
          <p:blipFill rotWithShape="1">
            <a:blip r:embed="rId10"/>
            <a:srcRect l="54280" t="26707" r="9558" b="26042"/>
            <a:stretch/>
          </p:blipFill>
          <p:spPr>
            <a:xfrm rot="10800000">
              <a:off x="8374690" y="3996070"/>
              <a:ext cx="2075012" cy="2033538"/>
            </a:xfrm>
            <a:prstGeom prst="rect">
              <a:avLst/>
            </a:prstGeom>
          </p:spPr>
        </p:pic>
        <p:sp>
          <p:nvSpPr>
            <p:cNvPr id="73" name="Rectangle 72">
              <a:extLst>
                <a:ext uri="{FF2B5EF4-FFF2-40B4-BE49-F238E27FC236}">
                  <a16:creationId xmlns:a16="http://schemas.microsoft.com/office/drawing/2014/main" id="{1C048E6D-4E67-1F2C-EFF5-DABFCA9AD156}"/>
                </a:ext>
              </a:extLst>
            </p:cNvPr>
            <p:cNvSpPr/>
            <p:nvPr/>
          </p:nvSpPr>
          <p:spPr>
            <a:xfrm>
              <a:off x="8414244" y="4016716"/>
              <a:ext cx="1977310" cy="203146"/>
            </a:xfrm>
            <a:prstGeom prst="rect">
              <a:avLst/>
            </a:prstGeom>
            <a:solidFill>
              <a:srgbClr val="FFF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Rectangle 79">
            <a:extLst>
              <a:ext uri="{FF2B5EF4-FFF2-40B4-BE49-F238E27FC236}">
                <a16:creationId xmlns:a16="http://schemas.microsoft.com/office/drawing/2014/main" id="{76DE58CF-110C-AFCB-02CD-CE248303B5EB}"/>
              </a:ext>
            </a:extLst>
          </p:cNvPr>
          <p:cNvSpPr/>
          <p:nvPr/>
        </p:nvSpPr>
        <p:spPr>
          <a:xfrm>
            <a:off x="4972209" y="1381684"/>
            <a:ext cx="3262745" cy="369332"/>
          </a:xfrm>
          <a:prstGeom prst="rect">
            <a:avLst/>
          </a:prstGeom>
        </p:spPr>
        <p:txBody>
          <a:bodyPr wrap="square">
            <a:spAutoFit/>
          </a:bodyPr>
          <a:lstStyle/>
          <a:p>
            <a:pPr algn="ctr"/>
            <a:r>
              <a:rPr lang="en-US" i="1" dirty="0">
                <a:solidFill>
                  <a:srgbClr val="C00000"/>
                </a:solidFill>
                <a:latin typeface="Helvetica" panose="020B0604020202020204" pitchFamily="34" charset="0"/>
              </a:rPr>
              <a:t>Dimensionality reduction</a:t>
            </a:r>
          </a:p>
        </p:txBody>
      </p:sp>
      <p:sp>
        <p:nvSpPr>
          <p:cNvPr id="2" name="Rectangle 1">
            <a:extLst>
              <a:ext uri="{FF2B5EF4-FFF2-40B4-BE49-F238E27FC236}">
                <a16:creationId xmlns:a16="http://schemas.microsoft.com/office/drawing/2014/main" id="{20B4B2D4-66DE-FE61-C594-B7A21A9BD842}"/>
              </a:ext>
            </a:extLst>
          </p:cNvPr>
          <p:cNvSpPr/>
          <p:nvPr/>
        </p:nvSpPr>
        <p:spPr>
          <a:xfrm>
            <a:off x="149381" y="5657190"/>
            <a:ext cx="2919147" cy="4081239"/>
          </a:xfrm>
          <a:prstGeom prst="rect">
            <a:avLst/>
          </a:prstGeom>
          <a:solidFill>
            <a:srgbClr val="FFC000">
              <a:alpha val="10000"/>
            </a:srgbClr>
          </a:solidFill>
          <a:ln w="28575">
            <a:solidFill>
              <a:schemeClr val="accent3">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9" name="Rectangle 8">
            <a:extLst>
              <a:ext uri="{FF2B5EF4-FFF2-40B4-BE49-F238E27FC236}">
                <a16:creationId xmlns:a16="http://schemas.microsoft.com/office/drawing/2014/main" id="{F8AEFAC8-6CBB-6B2E-AC02-A8D6E396D2B7}"/>
              </a:ext>
            </a:extLst>
          </p:cNvPr>
          <p:cNvSpPr/>
          <p:nvPr/>
        </p:nvSpPr>
        <p:spPr>
          <a:xfrm>
            <a:off x="0" y="5837885"/>
            <a:ext cx="3262745" cy="369332"/>
          </a:xfrm>
          <a:prstGeom prst="rect">
            <a:avLst/>
          </a:prstGeom>
        </p:spPr>
        <p:txBody>
          <a:bodyPr wrap="square">
            <a:spAutoFit/>
          </a:bodyPr>
          <a:lstStyle/>
          <a:p>
            <a:pPr algn="ctr"/>
            <a:r>
              <a:rPr lang="en-US" i="1" dirty="0">
                <a:solidFill>
                  <a:schemeClr val="accent3">
                    <a:lumMod val="75000"/>
                  </a:schemeClr>
                </a:solidFill>
                <a:latin typeface="Helvetica" panose="020B0604020202020204" pitchFamily="34" charset="0"/>
              </a:rPr>
              <a:t>Methods</a:t>
            </a:r>
          </a:p>
        </p:txBody>
      </p:sp>
      <p:sp>
        <p:nvSpPr>
          <p:cNvPr id="10" name="Rectangle 9">
            <a:extLst>
              <a:ext uri="{FF2B5EF4-FFF2-40B4-BE49-F238E27FC236}">
                <a16:creationId xmlns:a16="http://schemas.microsoft.com/office/drawing/2014/main" id="{CB9D9CF0-E73E-74E4-C866-073C22FA7E74}"/>
              </a:ext>
            </a:extLst>
          </p:cNvPr>
          <p:cNvSpPr/>
          <p:nvPr/>
        </p:nvSpPr>
        <p:spPr>
          <a:xfrm>
            <a:off x="412116" y="6715443"/>
            <a:ext cx="2469851" cy="646331"/>
          </a:xfrm>
          <a:prstGeom prst="rect">
            <a:avLst/>
          </a:prstGeom>
        </p:spPr>
        <p:txBody>
          <a:bodyPr wrap="square">
            <a:spAutoFit/>
          </a:bodyPr>
          <a:lstStyle/>
          <a:p>
            <a:pPr algn="ctr"/>
            <a:r>
              <a:rPr lang="en-US" dirty="0">
                <a:latin typeface="Helvetica" panose="020B0604020202020204" pitchFamily="34" charset="0"/>
              </a:rPr>
              <a:t>Principal Component Analysis</a:t>
            </a:r>
          </a:p>
        </p:txBody>
      </p:sp>
      <p:sp>
        <p:nvSpPr>
          <p:cNvPr id="11" name="Rectangle 10">
            <a:extLst>
              <a:ext uri="{FF2B5EF4-FFF2-40B4-BE49-F238E27FC236}">
                <a16:creationId xmlns:a16="http://schemas.microsoft.com/office/drawing/2014/main" id="{42612A22-B52B-AEA2-E97B-8006E901CC08}"/>
              </a:ext>
            </a:extLst>
          </p:cNvPr>
          <p:cNvSpPr/>
          <p:nvPr/>
        </p:nvSpPr>
        <p:spPr>
          <a:xfrm>
            <a:off x="501696" y="7803802"/>
            <a:ext cx="2259354" cy="369332"/>
          </a:xfrm>
          <a:prstGeom prst="rect">
            <a:avLst/>
          </a:prstGeom>
        </p:spPr>
        <p:txBody>
          <a:bodyPr wrap="square">
            <a:spAutoFit/>
          </a:bodyPr>
          <a:lstStyle/>
          <a:p>
            <a:pPr algn="ctr"/>
            <a:r>
              <a:rPr lang="en-US" dirty="0">
                <a:latin typeface="Helvetica" panose="020B0604020202020204" pitchFamily="34" charset="0"/>
              </a:rPr>
              <a:t>Autoencoders</a:t>
            </a:r>
          </a:p>
        </p:txBody>
      </p:sp>
      <p:sp>
        <p:nvSpPr>
          <p:cNvPr id="12" name="Rectangle 11">
            <a:extLst>
              <a:ext uri="{FF2B5EF4-FFF2-40B4-BE49-F238E27FC236}">
                <a16:creationId xmlns:a16="http://schemas.microsoft.com/office/drawing/2014/main" id="{CAD1E1B8-F7BB-7C1C-577E-CA0F5E9C0016}"/>
              </a:ext>
            </a:extLst>
          </p:cNvPr>
          <p:cNvSpPr/>
          <p:nvPr/>
        </p:nvSpPr>
        <p:spPr>
          <a:xfrm>
            <a:off x="479277" y="8727283"/>
            <a:ext cx="2259354" cy="369332"/>
          </a:xfrm>
          <a:prstGeom prst="rect">
            <a:avLst/>
          </a:prstGeom>
        </p:spPr>
        <p:txBody>
          <a:bodyPr wrap="square">
            <a:spAutoFit/>
          </a:bodyPr>
          <a:lstStyle/>
          <a:p>
            <a:pPr algn="ctr"/>
            <a:r>
              <a:rPr lang="en-US" dirty="0">
                <a:latin typeface="Helvetica" panose="020B0604020202020204" pitchFamily="34" charset="0"/>
              </a:rPr>
              <a:t>Diffusion Maps</a:t>
            </a:r>
          </a:p>
        </p:txBody>
      </p:sp>
      <p:sp>
        <p:nvSpPr>
          <p:cNvPr id="13" name="Rectangle 12">
            <a:extLst>
              <a:ext uri="{FF2B5EF4-FFF2-40B4-BE49-F238E27FC236}">
                <a16:creationId xmlns:a16="http://schemas.microsoft.com/office/drawing/2014/main" id="{AEC25D08-C4BA-B46A-9AA4-371EE22F8497}"/>
              </a:ext>
            </a:extLst>
          </p:cNvPr>
          <p:cNvSpPr/>
          <p:nvPr/>
        </p:nvSpPr>
        <p:spPr>
          <a:xfrm>
            <a:off x="4776447" y="7341281"/>
            <a:ext cx="283361" cy="261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C084417-372F-B819-C3D0-C310E7BC93A3}"/>
                  </a:ext>
                </a:extLst>
              </p:cNvPr>
              <p:cNvSpPr txBox="1"/>
              <p:nvPr/>
            </p:nvSpPr>
            <p:spPr>
              <a:xfrm>
                <a:off x="4794471" y="7240685"/>
                <a:ext cx="247312" cy="369332"/>
              </a:xfrm>
              <a:prstGeom prst="rect">
                <a:avLst/>
              </a:prstGeom>
            </p:spPr>
            <p:txBody>
              <a:bodyPr vert="horz" wrap="non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oMath>
                  </m:oMathPara>
                </a14:m>
                <a:endParaRPr lang="en-US" sz="2400" dirty="0"/>
              </a:p>
            </p:txBody>
          </p:sp>
        </mc:Choice>
        <mc:Fallback xmlns="">
          <p:sp>
            <p:nvSpPr>
              <p:cNvPr id="14" name="TextBox 13">
                <a:extLst>
                  <a:ext uri="{FF2B5EF4-FFF2-40B4-BE49-F238E27FC236}">
                    <a16:creationId xmlns:a16="http://schemas.microsoft.com/office/drawing/2014/main" id="{AC084417-372F-B819-C3D0-C310E7BC93A3}"/>
                  </a:ext>
                </a:extLst>
              </p:cNvPr>
              <p:cNvSpPr txBox="1">
                <a:spLocks noRot="1" noChangeAspect="1" noMove="1" noResize="1" noEditPoints="1" noAdjustHandles="1" noChangeArrowheads="1" noChangeShapeType="1" noTextEdit="1"/>
              </p:cNvSpPr>
              <p:nvPr/>
            </p:nvSpPr>
            <p:spPr>
              <a:xfrm>
                <a:off x="4794471" y="7240685"/>
                <a:ext cx="247312" cy="369332"/>
              </a:xfrm>
              <a:prstGeom prst="rect">
                <a:avLst/>
              </a:prstGeom>
              <a:blipFill>
                <a:blip r:embed="rId11"/>
                <a:stretch>
                  <a:fillRect l="-10000" r="-1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942216D1-2B52-007F-098F-8E759045C38B}"/>
              </a:ext>
            </a:extLst>
          </p:cNvPr>
          <p:cNvSpPr/>
          <p:nvPr/>
        </p:nvSpPr>
        <p:spPr>
          <a:xfrm>
            <a:off x="3262745" y="5659332"/>
            <a:ext cx="9517236" cy="4079097"/>
          </a:xfrm>
          <a:prstGeom prst="rect">
            <a:avLst/>
          </a:prstGeom>
          <a:solidFill>
            <a:srgbClr val="0070C0">
              <a:alpha val="9817"/>
            </a:srgbClr>
          </a:solidFill>
          <a:ln w="2857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6096A4-C664-8A33-46BB-7722054E30CB}"/>
              </a:ext>
            </a:extLst>
          </p:cNvPr>
          <p:cNvSpPr/>
          <p:nvPr/>
        </p:nvSpPr>
        <p:spPr>
          <a:xfrm>
            <a:off x="6155474" y="5657190"/>
            <a:ext cx="3262745" cy="369332"/>
          </a:xfrm>
          <a:prstGeom prst="rect">
            <a:avLst/>
          </a:prstGeom>
        </p:spPr>
        <p:txBody>
          <a:bodyPr wrap="square">
            <a:spAutoFit/>
          </a:bodyPr>
          <a:lstStyle/>
          <a:p>
            <a:pPr algn="ctr"/>
            <a:r>
              <a:rPr lang="en-US" i="1" dirty="0">
                <a:solidFill>
                  <a:srgbClr val="0070C0"/>
                </a:solidFill>
                <a:latin typeface="Helvetica" panose="020B0604020202020204" pitchFamily="34" charset="0"/>
              </a:rPr>
              <a:t>Metrics</a:t>
            </a:r>
          </a:p>
        </p:txBody>
      </p:sp>
      <p:sp>
        <p:nvSpPr>
          <p:cNvPr id="17" name="Rectangle 16">
            <a:extLst>
              <a:ext uri="{FF2B5EF4-FFF2-40B4-BE49-F238E27FC236}">
                <a16:creationId xmlns:a16="http://schemas.microsoft.com/office/drawing/2014/main" id="{870C4DCB-970F-EFE6-0AA4-4672002617CC}"/>
              </a:ext>
            </a:extLst>
          </p:cNvPr>
          <p:cNvSpPr/>
          <p:nvPr/>
        </p:nvSpPr>
        <p:spPr>
          <a:xfrm>
            <a:off x="3787778" y="6243187"/>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Global reconstruction</a:t>
            </a:r>
          </a:p>
        </p:txBody>
      </p:sp>
      <p:sp>
        <p:nvSpPr>
          <p:cNvPr id="18" name="Rectangle 17">
            <a:extLst>
              <a:ext uri="{FF2B5EF4-FFF2-40B4-BE49-F238E27FC236}">
                <a16:creationId xmlns:a16="http://schemas.microsoft.com/office/drawing/2014/main" id="{10C7071F-DE8B-7F3E-00CA-E82D681E4800}"/>
              </a:ext>
            </a:extLst>
          </p:cNvPr>
          <p:cNvSpPr/>
          <p:nvPr/>
        </p:nvSpPr>
        <p:spPr>
          <a:xfrm>
            <a:off x="10403652" y="6224878"/>
            <a:ext cx="1458297" cy="369332"/>
          </a:xfrm>
          <a:prstGeom prst="rect">
            <a:avLst/>
          </a:prstGeom>
        </p:spPr>
        <p:txBody>
          <a:bodyPr wrap="square">
            <a:spAutoFit/>
          </a:bodyPr>
          <a:lstStyle/>
          <a:p>
            <a:pPr algn="ctr"/>
            <a:r>
              <a:rPr lang="en-US" dirty="0">
                <a:solidFill>
                  <a:srgbClr val="0070C0"/>
                </a:solidFill>
                <a:latin typeface="Helvetica" panose="020B0604020202020204" pitchFamily="34" charset="0"/>
              </a:rPr>
              <a:t>Smoothness</a:t>
            </a:r>
          </a:p>
        </p:txBody>
      </p:sp>
      <p:sp>
        <p:nvSpPr>
          <p:cNvPr id="19" name="Rectangle 18">
            <a:extLst>
              <a:ext uri="{FF2B5EF4-FFF2-40B4-BE49-F238E27FC236}">
                <a16:creationId xmlns:a16="http://schemas.microsoft.com/office/drawing/2014/main" id="{230860A8-B564-DB70-0CA8-C8E55FC6B8F4}"/>
              </a:ext>
            </a:extLst>
          </p:cNvPr>
          <p:cNvSpPr/>
          <p:nvPr/>
        </p:nvSpPr>
        <p:spPr>
          <a:xfrm>
            <a:off x="6778725" y="6243187"/>
            <a:ext cx="2368863" cy="369332"/>
          </a:xfrm>
          <a:prstGeom prst="rect">
            <a:avLst/>
          </a:prstGeom>
        </p:spPr>
        <p:txBody>
          <a:bodyPr wrap="square">
            <a:spAutoFit/>
          </a:bodyPr>
          <a:lstStyle/>
          <a:p>
            <a:pPr algn="ctr"/>
            <a:r>
              <a:rPr lang="en-US" dirty="0">
                <a:solidFill>
                  <a:srgbClr val="0070C0"/>
                </a:solidFill>
                <a:latin typeface="Helvetica" panose="020B0604020202020204" pitchFamily="34" charset="0"/>
              </a:rPr>
              <a:t>Local reconstruction</a:t>
            </a:r>
          </a:p>
        </p:txBody>
      </p:sp>
      <p:pic>
        <p:nvPicPr>
          <p:cNvPr id="20" name="Picture 19">
            <a:extLst>
              <a:ext uri="{FF2B5EF4-FFF2-40B4-BE49-F238E27FC236}">
                <a16:creationId xmlns:a16="http://schemas.microsoft.com/office/drawing/2014/main" id="{D0241A7B-126D-6019-C607-33864AFA0E76}"/>
              </a:ext>
            </a:extLst>
          </p:cNvPr>
          <p:cNvPicPr>
            <a:picLocks noChangeAspect="1"/>
          </p:cNvPicPr>
          <p:nvPr/>
        </p:nvPicPr>
        <p:blipFill>
          <a:blip r:embed="rId7"/>
          <a:stretch>
            <a:fillRect/>
          </a:stretch>
        </p:blipFill>
        <p:spPr>
          <a:xfrm>
            <a:off x="3690283" y="7076508"/>
            <a:ext cx="755209" cy="753568"/>
          </a:xfrm>
          <a:prstGeom prst="rect">
            <a:avLst/>
          </a:prstGeom>
        </p:spPr>
      </p:pic>
      <p:sp>
        <p:nvSpPr>
          <p:cNvPr id="21" name="Rectangle 20">
            <a:extLst>
              <a:ext uri="{FF2B5EF4-FFF2-40B4-BE49-F238E27FC236}">
                <a16:creationId xmlns:a16="http://schemas.microsoft.com/office/drawing/2014/main" id="{49555B8F-3D5C-AC96-C6C7-2321B9E5A7D6}"/>
              </a:ext>
            </a:extLst>
          </p:cNvPr>
          <p:cNvSpPr/>
          <p:nvPr/>
        </p:nvSpPr>
        <p:spPr>
          <a:xfrm>
            <a:off x="3687481" y="7076508"/>
            <a:ext cx="756844" cy="75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B2AFCAA-53DF-954A-E570-347976D4E3D3}"/>
              </a:ext>
            </a:extLst>
          </p:cNvPr>
          <p:cNvPicPr>
            <a:picLocks noChangeAspect="1"/>
          </p:cNvPicPr>
          <p:nvPr/>
        </p:nvPicPr>
        <p:blipFill>
          <a:blip r:embed="rId7"/>
          <a:stretch>
            <a:fillRect/>
          </a:stretch>
        </p:blipFill>
        <p:spPr>
          <a:xfrm>
            <a:off x="5401432" y="7076508"/>
            <a:ext cx="755209" cy="753568"/>
          </a:xfrm>
          <a:prstGeom prst="rect">
            <a:avLst/>
          </a:prstGeom>
        </p:spPr>
      </p:pic>
      <p:sp>
        <p:nvSpPr>
          <p:cNvPr id="23" name="Rectangle 22">
            <a:extLst>
              <a:ext uri="{FF2B5EF4-FFF2-40B4-BE49-F238E27FC236}">
                <a16:creationId xmlns:a16="http://schemas.microsoft.com/office/drawing/2014/main" id="{6E62D57A-2EEC-87F6-6471-8CD3F0B5A8C3}"/>
              </a:ext>
            </a:extLst>
          </p:cNvPr>
          <p:cNvSpPr/>
          <p:nvPr/>
        </p:nvSpPr>
        <p:spPr>
          <a:xfrm>
            <a:off x="5398630" y="7076508"/>
            <a:ext cx="756844" cy="75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58050A6-40D4-8B4D-1228-F761C41B3F29}"/>
              </a:ext>
            </a:extLst>
          </p:cNvPr>
          <p:cNvCxnSpPr>
            <a:cxnSpLocks/>
          </p:cNvCxnSpPr>
          <p:nvPr/>
        </p:nvCxnSpPr>
        <p:spPr>
          <a:xfrm>
            <a:off x="4439734" y="7072751"/>
            <a:ext cx="333812" cy="264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BD41BA-7FD1-98A0-9430-BA4E98D04EEA}"/>
              </a:ext>
            </a:extLst>
          </p:cNvPr>
          <p:cNvCxnSpPr>
            <a:cxnSpLocks/>
          </p:cNvCxnSpPr>
          <p:nvPr/>
        </p:nvCxnSpPr>
        <p:spPr>
          <a:xfrm flipV="1">
            <a:off x="4439734" y="7608215"/>
            <a:ext cx="349083" cy="221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5AD597-CFD2-352C-0314-B46B5EC5F124}"/>
              </a:ext>
            </a:extLst>
          </p:cNvPr>
          <p:cNvCxnSpPr>
            <a:cxnSpLocks/>
          </p:cNvCxnSpPr>
          <p:nvPr/>
        </p:nvCxnSpPr>
        <p:spPr>
          <a:xfrm flipH="1" flipV="1">
            <a:off x="5063616" y="7602442"/>
            <a:ext cx="326952" cy="227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3A6454C-6D1A-20C1-357A-13E07F3640E7}"/>
              </a:ext>
            </a:extLst>
          </p:cNvPr>
          <p:cNvCxnSpPr>
            <a:cxnSpLocks/>
          </p:cNvCxnSpPr>
          <p:nvPr/>
        </p:nvCxnSpPr>
        <p:spPr>
          <a:xfrm flipH="1">
            <a:off x="5063522" y="7076508"/>
            <a:ext cx="327046" cy="2681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6819EEC-7BBE-F5BD-ACF7-C1CC59DDB55F}"/>
                  </a:ext>
                </a:extLst>
              </p:cNvPr>
              <p:cNvSpPr/>
              <p:nvPr/>
            </p:nvSpPr>
            <p:spPr>
              <a:xfrm>
                <a:off x="3631928" y="8597944"/>
                <a:ext cx="2688217" cy="593432"/>
              </a:xfrm>
              <a:prstGeom prst="rect">
                <a:avLst/>
              </a:prstGeom>
            </p:spPr>
            <p:txBody>
              <a:bodyPr wrap="square">
                <a:spAutoFit/>
              </a:bodyPr>
              <a:lstStyle/>
              <a:p>
                <a:pPr algn="ctr"/>
                <a:r>
                  <a:rPr lang="en-US" b="0" dirty="0">
                    <a:latin typeface="Helvetica" pitchFamily="2" charset="0"/>
                  </a:rPr>
                  <a:t>Metric:</a:t>
                </a:r>
                <a:r>
                  <a:rPr lang="en-US" sz="1400" b="0" dirty="0"/>
                  <a:t> </a:t>
                </a:r>
                <a14:m>
                  <m:oMath xmlns:m="http://schemas.openxmlformats.org/officeDocument/2006/math">
                    <m:rad>
                      <m:radPr>
                        <m:degHide m:val="on"/>
                        <m:ctrlPr>
                          <a:rPr lang="en-US" sz="1600" i="1" smtClean="0">
                            <a:latin typeface="Cambria Math" panose="02040503050406030204" pitchFamily="18" charset="0"/>
                          </a:rPr>
                        </m:ctrlPr>
                      </m:radPr>
                      <m:deg/>
                      <m:e>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𝑗</m:t>
                                </m:r>
                              </m:sub>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r>
                                          <a:rPr lang="en-US" sz="1600" i="1">
                                            <a:latin typeface="Cambria Math" panose="02040503050406030204" pitchFamily="18" charset="0"/>
                                          </a:rPr>
                                          <m:t> −</m:t>
                                        </m:r>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sub>
                                            </m:sSub>
                                          </m:e>
                                        </m:acc>
                                      </m:e>
                                    </m:d>
                                  </m:e>
                                  <m:sup>
                                    <m:r>
                                      <a:rPr lang="en-US" sz="1600" i="1">
                                        <a:latin typeface="Cambria Math" panose="02040503050406030204" pitchFamily="18" charset="0"/>
                                      </a:rPr>
                                      <m:t>2</m:t>
                                    </m:r>
                                  </m:sup>
                                </m:sSup>
                              </m:e>
                            </m:nary>
                          </m:e>
                        </m:nary>
                      </m:e>
                    </m:rad>
                  </m:oMath>
                </a14:m>
                <a:endParaRPr lang="en-US" sz="1400" dirty="0">
                  <a:latin typeface="Helvetica" panose="020B0604020202020204" pitchFamily="34" charset="0"/>
                </a:endParaRPr>
              </a:p>
            </p:txBody>
          </p:sp>
        </mc:Choice>
        <mc:Fallback xmlns="">
          <p:sp>
            <p:nvSpPr>
              <p:cNvPr id="28" name="Rectangle 27">
                <a:extLst>
                  <a:ext uri="{FF2B5EF4-FFF2-40B4-BE49-F238E27FC236}">
                    <a16:creationId xmlns:a16="http://schemas.microsoft.com/office/drawing/2014/main" id="{06819EEC-7BBE-F5BD-ACF7-C1CC59DDB55F}"/>
                  </a:ext>
                </a:extLst>
              </p:cNvPr>
              <p:cNvSpPr>
                <a:spLocks noRot="1" noChangeAspect="1" noMove="1" noResize="1" noEditPoints="1" noAdjustHandles="1" noChangeArrowheads="1" noChangeShapeType="1" noTextEdit="1"/>
              </p:cNvSpPr>
              <p:nvPr/>
            </p:nvSpPr>
            <p:spPr>
              <a:xfrm>
                <a:off x="3631928" y="8597944"/>
                <a:ext cx="2688217" cy="593432"/>
              </a:xfrm>
              <a:prstGeom prst="rect">
                <a:avLst/>
              </a:prstGeom>
              <a:blipFill>
                <a:blip r:embed="rId12"/>
                <a:stretch>
                  <a:fillRect l="-1887" t="-35417" b="-8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FC1F3FF-59EA-EA0D-543D-FE63BDABE60C}"/>
                  </a:ext>
                </a:extLst>
              </p:cNvPr>
              <p:cNvSpPr/>
              <p:nvPr/>
            </p:nvSpPr>
            <p:spPr>
              <a:xfrm>
                <a:off x="3933821" y="7847174"/>
                <a:ext cx="405860" cy="32508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i="1" smtClean="0">
                              <a:latin typeface="Cambria Math" panose="02040503050406030204" pitchFamily="18" charset="0"/>
                            </a:rPr>
                            <m:t>𝑋</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oMath>
                  </m:oMathPara>
                </a14:m>
                <a:endParaRPr lang="en-US" sz="1400" dirty="0">
                  <a:latin typeface="Helvetica" panose="020B0604020202020204" pitchFamily="34" charset="0"/>
                </a:endParaRPr>
              </a:p>
            </p:txBody>
          </p:sp>
        </mc:Choice>
        <mc:Fallback xmlns="">
          <p:sp>
            <p:nvSpPr>
              <p:cNvPr id="29" name="Rectangle 28">
                <a:extLst>
                  <a:ext uri="{FF2B5EF4-FFF2-40B4-BE49-F238E27FC236}">
                    <a16:creationId xmlns:a16="http://schemas.microsoft.com/office/drawing/2014/main" id="{FFC1F3FF-59EA-EA0D-543D-FE63BDABE60C}"/>
                  </a:ext>
                </a:extLst>
              </p:cNvPr>
              <p:cNvSpPr>
                <a:spLocks noRot="1" noChangeAspect="1" noMove="1" noResize="1" noEditPoints="1" noAdjustHandles="1" noChangeArrowheads="1" noChangeShapeType="1" noTextEdit="1"/>
              </p:cNvSpPr>
              <p:nvPr/>
            </p:nvSpPr>
            <p:spPr>
              <a:xfrm>
                <a:off x="3933821" y="7847174"/>
                <a:ext cx="405860" cy="325089"/>
              </a:xfrm>
              <a:prstGeom prst="rect">
                <a:avLst/>
              </a:prstGeom>
              <a:blipFill>
                <a:blip r:embed="rId13"/>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7DA4467-242B-2C71-E310-43AD276D0ADC}"/>
                  </a:ext>
                </a:extLst>
              </p:cNvPr>
              <p:cNvSpPr/>
              <p:nvPr/>
            </p:nvSpPr>
            <p:spPr>
              <a:xfrm>
                <a:off x="5646414" y="7847174"/>
                <a:ext cx="405860" cy="3356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sub>
                          </m:sSub>
                        </m:e>
                      </m:acc>
                    </m:oMath>
                  </m:oMathPara>
                </a14:m>
                <a:endParaRPr lang="en-US" sz="1400" dirty="0">
                  <a:latin typeface="Helvetica" panose="020B0604020202020204" pitchFamily="34" charset="0"/>
                </a:endParaRPr>
              </a:p>
            </p:txBody>
          </p:sp>
        </mc:Choice>
        <mc:Fallback xmlns="">
          <p:sp>
            <p:nvSpPr>
              <p:cNvPr id="30" name="Rectangle 29">
                <a:extLst>
                  <a:ext uri="{FF2B5EF4-FFF2-40B4-BE49-F238E27FC236}">
                    <a16:creationId xmlns:a16="http://schemas.microsoft.com/office/drawing/2014/main" id="{07DA4467-242B-2C71-E310-43AD276D0ADC}"/>
                  </a:ext>
                </a:extLst>
              </p:cNvPr>
              <p:cNvSpPr>
                <a:spLocks noRot="1" noChangeAspect="1" noMove="1" noResize="1" noEditPoints="1" noAdjustHandles="1" noChangeArrowheads="1" noChangeShapeType="1" noTextEdit="1"/>
              </p:cNvSpPr>
              <p:nvPr/>
            </p:nvSpPr>
            <p:spPr>
              <a:xfrm>
                <a:off x="5646414" y="7847174"/>
                <a:ext cx="405860" cy="335669"/>
              </a:xfrm>
              <a:prstGeom prst="rect">
                <a:avLst/>
              </a:prstGeom>
              <a:blipFill>
                <a:blip r:embed="rId14"/>
                <a:stretch>
                  <a:fillRect b="-3571"/>
                </a:stretch>
              </a:blipFill>
            </p:spPr>
            <p:txBody>
              <a:bodyPr/>
              <a:lstStyle/>
              <a:p>
                <a:r>
                  <a:rPr lang="en-US">
                    <a:noFill/>
                  </a:rPr>
                  <a:t> </a:t>
                </a:r>
              </a:p>
            </p:txBody>
          </p:sp>
        </mc:Fallback>
      </mc:AlternateContent>
      <p:pic>
        <p:nvPicPr>
          <p:cNvPr id="31" name="Graphic 30">
            <a:extLst>
              <a:ext uri="{FF2B5EF4-FFF2-40B4-BE49-F238E27FC236}">
                <a16:creationId xmlns:a16="http://schemas.microsoft.com/office/drawing/2014/main" id="{F9ED3642-501D-8653-7D5D-1F672C10487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508" b="14114"/>
          <a:stretch/>
        </p:blipFill>
        <p:spPr>
          <a:xfrm>
            <a:off x="10037614" y="6808323"/>
            <a:ext cx="2190376" cy="1577128"/>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708AFF5-E575-2840-0CC9-5D0D9E93B13E}"/>
                  </a:ext>
                </a:extLst>
              </p:cNvPr>
              <p:cNvSpPr/>
              <p:nvPr/>
            </p:nvSpPr>
            <p:spPr>
              <a:xfrm>
                <a:off x="6619049" y="8594385"/>
                <a:ext cx="2688217" cy="646331"/>
              </a:xfrm>
              <a:prstGeom prst="rect">
                <a:avLst/>
              </a:prstGeom>
            </p:spPr>
            <p:txBody>
              <a:bodyPr wrap="square">
                <a:spAutoFit/>
              </a:bodyPr>
              <a:lstStyle/>
              <a:p>
                <a:pPr algn="ctr"/>
                <a:r>
                  <a:rPr lang="en-US" b="0" dirty="0">
                    <a:latin typeface="Helvetica" pitchFamily="2" charset="0"/>
                  </a:rPr>
                  <a:t>Metric: 1</a:t>
                </a:r>
                <a:r>
                  <a:rPr lang="en-US" b="0" baseline="30000" dirty="0">
                    <a:latin typeface="Helvetica" pitchFamily="2" charset="0"/>
                  </a:rPr>
                  <a:t>st</a:t>
                </a:r>
                <a:r>
                  <a:rPr lang="en-US" b="0" dirty="0">
                    <a:latin typeface="Helvetica" pitchFamily="2" charset="0"/>
                  </a:rPr>
                  <a:t> minimum and 2</a:t>
                </a:r>
                <a:r>
                  <a:rPr lang="en-US" b="0" baseline="30000" dirty="0">
                    <a:latin typeface="Helvetica" pitchFamily="2" charset="0"/>
                  </a:rPr>
                  <a:t>nd</a:t>
                </a:r>
                <a:r>
                  <a:rPr lang="en-US" b="0" dirty="0">
                    <a:latin typeface="Helvetica" pitchFamily="2" charset="0"/>
                  </a:rPr>
                  <a:t> maximum of</a:t>
                </a:r>
                <a:r>
                  <a:rPr lang="en-US" sz="1400" b="0"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sz="1400" dirty="0">
                  <a:latin typeface="Helvetica" panose="020B0604020202020204" pitchFamily="34" charset="0"/>
                </a:endParaRPr>
              </a:p>
            </p:txBody>
          </p:sp>
        </mc:Choice>
        <mc:Fallback xmlns="">
          <p:sp>
            <p:nvSpPr>
              <p:cNvPr id="33" name="Rectangle 32">
                <a:extLst>
                  <a:ext uri="{FF2B5EF4-FFF2-40B4-BE49-F238E27FC236}">
                    <a16:creationId xmlns:a16="http://schemas.microsoft.com/office/drawing/2014/main" id="{4708AFF5-E575-2840-0CC9-5D0D9E93B13E}"/>
                  </a:ext>
                </a:extLst>
              </p:cNvPr>
              <p:cNvSpPr>
                <a:spLocks noRot="1" noChangeAspect="1" noMove="1" noResize="1" noEditPoints="1" noAdjustHandles="1" noChangeArrowheads="1" noChangeShapeType="1" noTextEdit="1"/>
              </p:cNvSpPr>
              <p:nvPr/>
            </p:nvSpPr>
            <p:spPr>
              <a:xfrm>
                <a:off x="6619049" y="8594385"/>
                <a:ext cx="2688217" cy="646331"/>
              </a:xfrm>
              <a:prstGeom prst="rect">
                <a:avLst/>
              </a:prstGeom>
              <a:blipFill>
                <a:blip r:embed="rId15"/>
                <a:stretch>
                  <a:fillRect l="-472" t="-3846" r="-2830"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17B9EE26-0B98-76F7-3B7C-A1F2C5D2E093}"/>
                  </a:ext>
                </a:extLst>
              </p:cNvPr>
              <p:cNvSpPr/>
              <p:nvPr/>
            </p:nvSpPr>
            <p:spPr>
              <a:xfrm>
                <a:off x="9652735" y="8612969"/>
                <a:ext cx="3059481" cy="6898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e>
                              </m:d>
                            </m:e>
                          </m:func>
                          <m:r>
                            <a:rPr lang="en-US" sz="1600" i="1">
                              <a:latin typeface="Cambria Math" panose="02040503050406030204" pitchFamily="18" charset="0"/>
                            </a:rPr>
                            <m:t> −</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sgn</m:t>
                              </m:r>
                            </m:fName>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𝑧</m:t>
                                      </m:r>
                                      <m:r>
                                        <a:rPr lang="en-US" sz="1600" i="1">
                                          <a:latin typeface="Cambria Math" panose="02040503050406030204" pitchFamily="18" charset="0"/>
                                        </a:rPr>
                                        <m:t>′</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b="0" i="1" smtClean="0">
                                          <a:latin typeface="Cambria Math" panose="02040503050406030204" pitchFamily="18" charset="0"/>
                                        </a:rPr>
                                        <m:t>−1</m:t>
                                      </m:r>
                                    </m:e>
                                  </m:d>
                                </m:e>
                              </m:d>
                            </m:e>
                          </m:func>
                        </m:e>
                      </m:nary>
                    </m:oMath>
                  </m:oMathPara>
                </a14:m>
                <a:endParaRPr lang="en-US" sz="1200" dirty="0">
                  <a:latin typeface="Helvetica" panose="020B0604020202020204" pitchFamily="34" charset="0"/>
                </a:endParaRPr>
              </a:p>
            </p:txBody>
          </p:sp>
        </mc:Choice>
        <mc:Fallback xmlns="">
          <p:sp>
            <p:nvSpPr>
              <p:cNvPr id="34" name="Rectangle 33">
                <a:extLst>
                  <a:ext uri="{FF2B5EF4-FFF2-40B4-BE49-F238E27FC236}">
                    <a16:creationId xmlns:a16="http://schemas.microsoft.com/office/drawing/2014/main" id="{17B9EE26-0B98-76F7-3B7C-A1F2C5D2E093}"/>
                  </a:ext>
                </a:extLst>
              </p:cNvPr>
              <p:cNvSpPr>
                <a:spLocks noRot="1" noChangeAspect="1" noMove="1" noResize="1" noEditPoints="1" noAdjustHandles="1" noChangeArrowheads="1" noChangeShapeType="1" noTextEdit="1"/>
              </p:cNvSpPr>
              <p:nvPr/>
            </p:nvSpPr>
            <p:spPr>
              <a:xfrm>
                <a:off x="9652735" y="8612969"/>
                <a:ext cx="3059481" cy="689804"/>
              </a:xfrm>
              <a:prstGeom prst="rect">
                <a:avLst/>
              </a:prstGeom>
              <a:blipFill>
                <a:blip r:embed="rId16"/>
                <a:stretch>
                  <a:fillRect l="-23140" t="-123636" b="-17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E730DB3-3158-A40F-D621-B66A3EDF72BC}"/>
                  </a:ext>
                </a:extLst>
              </p:cNvPr>
              <p:cNvSpPr/>
              <p:nvPr/>
            </p:nvSpPr>
            <p:spPr>
              <a:xfrm>
                <a:off x="9618558" y="9233039"/>
                <a:ext cx="3059481" cy="37760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rPr>
                                <m:t>cos</m:t>
                              </m:r>
                            </m:e>
                            <m:sup>
                              <m:r>
                                <a:rPr lang="en-US" sz="1600" b="0" i="1" smtClean="0">
                                  <a:latin typeface="Cambria Math" panose="02040503050406030204" pitchFamily="18" charset="0"/>
                                </a:rPr>
                                <m:t>−1</m:t>
                              </m:r>
                            </m:sup>
                          </m:sSup>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e>
                                  </m:d>
                                </m:e>
                              </m:acc>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𝑧</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−1</m:t>
                                      </m:r>
                                    </m:e>
                                  </m:d>
                                </m:e>
                              </m:acc>
                            </m:e>
                          </m:d>
                        </m:e>
                      </m:func>
                    </m:oMath>
                  </m:oMathPara>
                </a14:m>
                <a:endParaRPr lang="en-US" sz="1200" dirty="0">
                  <a:latin typeface="Helvetica" panose="020B0604020202020204" pitchFamily="34" charset="0"/>
                </a:endParaRPr>
              </a:p>
            </p:txBody>
          </p:sp>
        </mc:Choice>
        <mc:Fallback xmlns="">
          <p:sp>
            <p:nvSpPr>
              <p:cNvPr id="35" name="Rectangle 34">
                <a:extLst>
                  <a:ext uri="{FF2B5EF4-FFF2-40B4-BE49-F238E27FC236}">
                    <a16:creationId xmlns:a16="http://schemas.microsoft.com/office/drawing/2014/main" id="{DE730DB3-3158-A40F-D621-B66A3EDF72BC}"/>
                  </a:ext>
                </a:extLst>
              </p:cNvPr>
              <p:cNvSpPr>
                <a:spLocks noRot="1" noChangeAspect="1" noMove="1" noResize="1" noEditPoints="1" noAdjustHandles="1" noChangeArrowheads="1" noChangeShapeType="1" noTextEdit="1"/>
              </p:cNvSpPr>
              <p:nvPr/>
            </p:nvSpPr>
            <p:spPr>
              <a:xfrm>
                <a:off x="9618558" y="9233039"/>
                <a:ext cx="3059481" cy="377604"/>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78FF940-78FB-0E85-004F-D06BF83EC61D}"/>
                  </a:ext>
                </a:extLst>
              </p:cNvPr>
              <p:cNvSpPr/>
              <p:nvPr/>
            </p:nvSpPr>
            <p:spPr>
              <a:xfrm>
                <a:off x="11666619" y="6619833"/>
                <a:ext cx="995920" cy="3385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oMath>
                  </m:oMathPara>
                </a14:m>
                <a:endParaRPr lang="en-US" sz="1200" dirty="0">
                  <a:latin typeface="Helvetica" panose="020B0604020202020204" pitchFamily="34" charset="0"/>
                </a:endParaRPr>
              </a:p>
            </p:txBody>
          </p:sp>
        </mc:Choice>
        <mc:Fallback xmlns="">
          <p:sp>
            <p:nvSpPr>
              <p:cNvPr id="36" name="Rectangle 35">
                <a:extLst>
                  <a:ext uri="{FF2B5EF4-FFF2-40B4-BE49-F238E27FC236}">
                    <a16:creationId xmlns:a16="http://schemas.microsoft.com/office/drawing/2014/main" id="{578FF940-78FB-0E85-004F-D06BF83EC61D}"/>
                  </a:ext>
                </a:extLst>
              </p:cNvPr>
              <p:cNvSpPr>
                <a:spLocks noRot="1" noChangeAspect="1" noMove="1" noResize="1" noEditPoints="1" noAdjustHandles="1" noChangeArrowheads="1" noChangeShapeType="1" noTextEdit="1"/>
              </p:cNvSpPr>
              <p:nvPr/>
            </p:nvSpPr>
            <p:spPr>
              <a:xfrm>
                <a:off x="11666619" y="6619833"/>
                <a:ext cx="995920" cy="338554"/>
              </a:xfrm>
              <a:prstGeom prst="rect">
                <a:avLst/>
              </a:prstGeom>
              <a:blipFill>
                <a:blip r:embed="rId18"/>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911781AC-8EB1-B25C-9CDE-13EEF09EEF4C}"/>
              </a:ext>
            </a:extLst>
          </p:cNvPr>
          <p:cNvSpPr txBox="1"/>
          <p:nvPr/>
        </p:nvSpPr>
        <p:spPr>
          <a:xfrm>
            <a:off x="10664941" y="8398216"/>
            <a:ext cx="935717" cy="369332"/>
          </a:xfrm>
          <a:prstGeom prst="rect">
            <a:avLst/>
          </a:prstGeom>
          <a:noFill/>
        </p:spPr>
        <p:txBody>
          <a:bodyPr wrap="square">
            <a:spAutoFit/>
          </a:bodyPr>
          <a:lstStyle/>
          <a:p>
            <a:r>
              <a:rPr lang="en-US" b="0" dirty="0">
                <a:latin typeface="Helvetica" pitchFamily="2" charset="0"/>
              </a:rPr>
              <a:t>Metric: </a:t>
            </a:r>
            <a:endParaRPr lang="en-US" dirty="0"/>
          </a:p>
        </p:txBody>
      </p:sp>
      <p:pic>
        <p:nvPicPr>
          <p:cNvPr id="39" name="Picture 38">
            <a:extLst>
              <a:ext uri="{FF2B5EF4-FFF2-40B4-BE49-F238E27FC236}">
                <a16:creationId xmlns:a16="http://schemas.microsoft.com/office/drawing/2014/main" id="{43B1A2B7-0C6E-F0DD-B0B4-54E3C6E761A1}"/>
              </a:ext>
            </a:extLst>
          </p:cNvPr>
          <p:cNvPicPr>
            <a:picLocks noChangeAspect="1"/>
          </p:cNvPicPr>
          <p:nvPr/>
        </p:nvPicPr>
        <p:blipFill rotWithShape="1">
          <a:blip r:embed="rId19"/>
          <a:srcRect l="50961" b="5131"/>
          <a:stretch/>
        </p:blipFill>
        <p:spPr>
          <a:xfrm>
            <a:off x="6958008" y="6808196"/>
            <a:ext cx="1960609" cy="1600038"/>
          </a:xfrm>
          <a:prstGeom prst="rect">
            <a:avLst/>
          </a:prstGeom>
        </p:spPr>
      </p:pic>
    </p:spTree>
    <p:extLst>
      <p:ext uri="{BB962C8B-B14F-4D97-AF65-F5344CB8AC3E}">
        <p14:creationId xmlns:p14="http://schemas.microsoft.com/office/powerpoint/2010/main" val="3889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31729-0B67-E943-B026-9AC8953795B7}"/>
              </a:ext>
            </a:extLst>
          </p:cNvPr>
          <p:cNvSpPr>
            <a:spLocks noGrp="1"/>
          </p:cNvSpPr>
          <p:nvPr>
            <p:ph type="sldNum" sz="quarter" idx="12"/>
          </p:nvPr>
        </p:nvSpPr>
        <p:spPr>
          <a:xfrm>
            <a:off x="0" y="0"/>
            <a:ext cx="419397" cy="365125"/>
          </a:xfrm>
        </p:spPr>
        <p:txBody>
          <a:bodyPr/>
          <a:lstStyle/>
          <a:p>
            <a:fld id="{6113E31D-E2AB-40D1-8B51-AFA5AFEF393A}" type="slidenum">
              <a:rPr lang="en-US" smtClean="0"/>
              <a:t>9</a:t>
            </a:fld>
            <a:endParaRPr lang="en-US" dirty="0"/>
          </a:p>
        </p:txBody>
      </p:sp>
      <p:grpSp>
        <p:nvGrpSpPr>
          <p:cNvPr id="75" name="Group 74">
            <a:extLst>
              <a:ext uri="{FF2B5EF4-FFF2-40B4-BE49-F238E27FC236}">
                <a16:creationId xmlns:a16="http://schemas.microsoft.com/office/drawing/2014/main" id="{59945771-1FD0-ACEE-810A-8018B13D7BCE}"/>
              </a:ext>
            </a:extLst>
          </p:cNvPr>
          <p:cNvGrpSpPr/>
          <p:nvPr/>
        </p:nvGrpSpPr>
        <p:grpSpPr>
          <a:xfrm>
            <a:off x="658689" y="150468"/>
            <a:ext cx="11030358" cy="6469382"/>
            <a:chOff x="658689" y="150468"/>
            <a:chExt cx="11030358" cy="6469382"/>
          </a:xfrm>
        </p:grpSpPr>
        <p:pic>
          <p:nvPicPr>
            <p:cNvPr id="12" name="Graphic 11">
              <a:extLst>
                <a:ext uri="{FF2B5EF4-FFF2-40B4-BE49-F238E27FC236}">
                  <a16:creationId xmlns:a16="http://schemas.microsoft.com/office/drawing/2014/main" id="{E6AF2DA7-8E9D-DC18-0773-065E77089A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6027" y="150468"/>
              <a:ext cx="2590800" cy="1625600"/>
            </a:xfrm>
            <a:prstGeom prst="rect">
              <a:avLst/>
            </a:prstGeom>
          </p:spPr>
        </p:pic>
        <p:pic>
          <p:nvPicPr>
            <p:cNvPr id="18" name="Graphic 17">
              <a:extLst>
                <a:ext uri="{FF2B5EF4-FFF2-40B4-BE49-F238E27FC236}">
                  <a16:creationId xmlns:a16="http://schemas.microsoft.com/office/drawing/2014/main" id="{0D55E67D-7C4D-8325-CEC9-19CECDDBBE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7822" y="2113715"/>
              <a:ext cx="3901225" cy="3726543"/>
            </a:xfrm>
            <a:prstGeom prst="rect">
              <a:avLst/>
            </a:prstGeom>
          </p:spPr>
        </p:pic>
        <p:pic>
          <p:nvPicPr>
            <p:cNvPr id="74" name="Graphic 73">
              <a:extLst>
                <a:ext uri="{FF2B5EF4-FFF2-40B4-BE49-F238E27FC236}">
                  <a16:creationId xmlns:a16="http://schemas.microsoft.com/office/drawing/2014/main" id="{AE9F8D4A-F18D-9352-E920-EFA36F480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689" y="1364938"/>
              <a:ext cx="6396012" cy="5254912"/>
            </a:xfrm>
            <a:prstGeom prst="rect">
              <a:avLst/>
            </a:prstGeom>
          </p:spPr>
        </p:pic>
      </p:grpSp>
    </p:spTree>
    <p:extLst>
      <p:ext uri="{BB962C8B-B14F-4D97-AF65-F5344CB8AC3E}">
        <p14:creationId xmlns:p14="http://schemas.microsoft.com/office/powerpoint/2010/main" val="108887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bodyPr vert="horz" lIns="91440" tIns="45720" rIns="91440" bIns="45720" rtlCol="0" anchor="ctr"/>
      <a:lstStyle>
        <a:defPPr>
          <a:defRPr dirty="0"/>
        </a:defPPr>
      </a:lstStyle>
    </a:tx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3959</TotalTime>
  <Words>2001</Words>
  <Application>Microsoft Macintosh PowerPoint</Application>
  <PresentationFormat>Widescreen</PresentationFormat>
  <Paragraphs>166</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Cambria Math</vt:lpstr>
      <vt:lpstr>Garamond</vt:lpstr>
      <vt:lpstr>Gill Sans MT</vt:lpstr>
      <vt:lpstr>Helvetica</vt:lpstr>
      <vt:lpstr>Trebuchet MS</vt:lpstr>
      <vt:lpstr>Sandia Theme (White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609</cp:revision>
  <dcterms:created xsi:type="dcterms:W3CDTF">2021-11-29T16:48:02Z</dcterms:created>
  <dcterms:modified xsi:type="dcterms:W3CDTF">2023-04-19T05:27:26Z</dcterms:modified>
</cp:coreProperties>
</file>